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5" r:id="rId2"/>
    <p:sldId id="275" r:id="rId3"/>
    <p:sldId id="277" r:id="rId4"/>
    <p:sldId id="330" r:id="rId5"/>
    <p:sldId id="302" r:id="rId6"/>
    <p:sldId id="303" r:id="rId7"/>
    <p:sldId id="306" r:id="rId8"/>
    <p:sldId id="258" r:id="rId9"/>
    <p:sldId id="273" r:id="rId10"/>
    <p:sldId id="312" r:id="rId11"/>
    <p:sldId id="313" r:id="rId12"/>
    <p:sldId id="260" r:id="rId13"/>
    <p:sldId id="323" r:id="rId14"/>
    <p:sldId id="327" r:id="rId15"/>
    <p:sldId id="271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1031"/>
    <a:srgbClr val="AE8420"/>
    <a:srgbClr val="003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5A922-BCB0-440D-A339-D33AB2D272B0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5C463-EF18-4BD4-B607-0376BF230B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273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D92FE1-CFFC-1F22-4B43-5613482C2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F7D6A9-6594-289A-91F1-15EA67FE3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2DEC66-8F1C-E13E-3139-F2B9B070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5DF64B-0D30-388D-A4B6-3C55087C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C1BB00-1835-454E-EC2E-2A1EB6F6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252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B3B92-A6CF-844D-A9C8-064CF3061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FA87A5-79E4-57D3-2900-FB4F16BF0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73C4A6-0616-49F7-5FC7-63688A64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08FBA8-A990-5161-0EFC-0D556667A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869D1D-BD15-1B3A-C769-E442E9E2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770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6FFDD3-32B9-965C-A91F-F719570334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B9E6347-CA22-D8A5-3D19-DC47105F9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8EB74-DB63-7954-F95C-50226828F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A08CE7-1C01-077A-51A3-8FFE0BFB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016F8D-9817-ECCB-19AA-7D24C5C2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58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AB7689-9DEF-71EA-5FA2-3809FC63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4BCCA0-8859-B845-B76F-7B710DC3F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B9C0E8-E0D8-4586-78DD-2180B0F6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F069CF-F392-E232-B1AD-7A5F05C6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EE3729-EDF1-E3D1-9AFB-D9AFD6BF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4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C4EDD-6B36-6991-B30E-CD6FCC2E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D412D0-7ED5-5CF2-F731-232905A00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5423D1-900C-432A-EC4D-99D9657A4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8EB8C3-581D-F27C-68ED-A2B97036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CC0B16-83B9-D86B-7044-760E595E2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78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BAF8C-F20D-D1CF-6B29-41540B36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DF7006-DD58-9287-47B9-CBC5A0B1F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5A3F8D-F2E7-DC53-B6C5-481FD1C0D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C50AA7-6A9B-02C7-A24A-D0B1C70D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ED28C5-D70D-A1DD-A7CB-DA02F8808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72110C-D442-A49D-9C68-7EDB1AA6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965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05EF52-1FC4-3A78-4554-CBBFF17F2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D8B4D-B6A2-9A50-E840-F7D012530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47713A-AD61-50E3-33FB-A9077A359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C836F4-20C0-FBFF-EF6D-968E9A3A2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65CAB07-EAF7-0894-B5E7-63522B9E9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71FE799-2028-0850-6D49-C32C94195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581422-CFAF-A0FD-2144-5B14796B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3C8B475-E410-AD61-E8C5-E7F54A91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449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8E988-6770-8799-673B-7286EBFB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B11B5F-6092-1CA7-DABE-81F49C3C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26D599-AE5E-4A21-0832-6CB9B31E4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7AB9271-9A6D-D2CF-D7FA-F30DF31A9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273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609CDD-83F2-FF00-CE4C-6C0073327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D5B2FB6-710A-5009-8B43-D30AA358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56F600-ABE9-C65C-3BF0-1F9B63B1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440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C529F-926D-2420-C40F-B1CB6556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F2AF19-30ED-E29B-0E29-F6CE274B5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8A2B4F-4A7E-2461-EDE8-398835B62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DB3956-7CBF-5A63-2FA9-F8290CCF1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E211B5-1648-0FA6-B226-E3FA2ABE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9498FC-110D-D51A-1B3B-3F3E754F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362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76999-B49A-53E1-51B4-45C24D7F5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55CBE3-3263-9E92-4D9E-B9A443AE0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A94435-5C29-31B6-1494-D21C71921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9EA021-E95C-2DFD-C0BE-F684F6F46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FE8316-6058-CFBA-2F5D-B68D1623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B24FF8-F8D6-CC73-1BCF-07171E56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353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C8A6A30-3480-A78B-1364-E178F277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1C89AC-4051-7646-768E-D6DBC9358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77E4CF-B77C-CAA6-7B14-22AA78E69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29ED2A-213E-4558-A6E3-39BDD1BA924A}" type="datetimeFigureOut">
              <a:rPr lang="es-MX" smtClean="0"/>
              <a:t>19/05/2026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84E59B-7AF9-1D29-ED65-F09502ED0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B8208C-A62F-F2A9-31B1-5ACD3DD67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613647-D521-4DE9-9F8C-3398856B4C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117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D53C91-1DC4-C651-DE94-C2413B3E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7"/>
            <a:ext cx="12192000" cy="686470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51EA0A0-2F69-FBEC-FCCF-46C1427384C4}"/>
              </a:ext>
            </a:extLst>
          </p:cNvPr>
          <p:cNvSpPr/>
          <p:nvPr/>
        </p:nvSpPr>
        <p:spPr>
          <a:xfrm>
            <a:off x="5857592" y="703651"/>
            <a:ext cx="62619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>
                <a:solidFill>
                  <a:srgbClr val="FFFFFF"/>
                </a:solidFill>
                <a:latin typeface="Montserrat" pitchFamily="2" charset="0"/>
              </a:rPr>
              <a:t>Tema</a:t>
            </a:r>
            <a:r>
              <a:rPr lang="es-MX" sz="3200" i="0" dirty="0">
                <a:solidFill>
                  <a:srgbClr val="FFFFFF"/>
                </a:solidFill>
                <a:effectLst/>
                <a:latin typeface="Montserrat" pitchFamily="2" charset="0"/>
              </a:rPr>
              <a:t>:</a:t>
            </a:r>
            <a:endParaRPr lang="es-MX" sz="3200" dirty="0">
              <a:effectLst/>
              <a:latin typeface="Montserrat" pitchFamily="2" charset="0"/>
            </a:endParaRPr>
          </a:p>
          <a:p>
            <a:pPr algn="ctr"/>
            <a:r>
              <a:rPr lang="es-MX" sz="3200" i="0" dirty="0">
                <a:solidFill>
                  <a:srgbClr val="FEEBA8"/>
                </a:solidFill>
                <a:effectLst/>
                <a:latin typeface="Montserrat" pitchFamily="2" charset="0"/>
              </a:rPr>
              <a:t>Nuevo Modelo de Transparencia.</a:t>
            </a:r>
          </a:p>
          <a:p>
            <a:pPr algn="ctr"/>
            <a:r>
              <a:rPr lang="es-MX" sz="3200" dirty="0">
                <a:solidFill>
                  <a:srgbClr val="FEEBA8"/>
                </a:solidFill>
                <a:latin typeface="Montserrat" pitchFamily="2" charset="0"/>
              </a:rPr>
              <a:t>Intro</a:t>
            </a:r>
            <a:r>
              <a:rPr lang="es-MX" sz="3200" i="0" dirty="0">
                <a:solidFill>
                  <a:srgbClr val="FEEBA8"/>
                </a:solidFill>
                <a:effectLst/>
                <a:latin typeface="Montserrat" pitchFamily="2" charset="0"/>
              </a:rPr>
              <a:t>ducción a la nueva </a:t>
            </a:r>
            <a:endParaRPr lang="es-MX" sz="3200" dirty="0">
              <a:effectLst/>
              <a:latin typeface="Montserrat" pitchFamily="2" charset="0"/>
            </a:endParaRPr>
          </a:p>
          <a:p>
            <a:pPr algn="ctr"/>
            <a:r>
              <a:rPr lang="es-MX" sz="3200" i="0" dirty="0">
                <a:solidFill>
                  <a:srgbClr val="FEEBA8"/>
                </a:solidFill>
                <a:effectLst/>
                <a:latin typeface="Montserrat" pitchFamily="2" charset="0"/>
              </a:rPr>
              <a:t>Ley de Transparencia y Acceso a la Información Pública de Baja California Sur</a:t>
            </a:r>
            <a:endParaRPr lang="es-MX" sz="3200" dirty="0">
              <a:effectLst/>
              <a:latin typeface="Montserrat" pitchFamily="2" charset="0"/>
            </a:endParaRPr>
          </a:p>
        </p:txBody>
      </p:sp>
      <p:cxnSp>
        <p:nvCxnSpPr>
          <p:cNvPr id="3" name="Google Shape;94;p14">
            <a:extLst>
              <a:ext uri="{FF2B5EF4-FFF2-40B4-BE49-F238E27FC236}">
                <a16:creationId xmlns:a16="http://schemas.microsoft.com/office/drawing/2014/main" id="{37B0BAFD-532A-115B-46E7-A1956C62BD9C}"/>
              </a:ext>
            </a:extLst>
          </p:cNvPr>
          <p:cNvCxnSpPr/>
          <p:nvPr/>
        </p:nvCxnSpPr>
        <p:spPr>
          <a:xfrm flipV="1">
            <a:off x="5993709" y="4412737"/>
            <a:ext cx="6057128" cy="40025"/>
          </a:xfrm>
          <a:prstGeom prst="straightConnector1">
            <a:avLst/>
          </a:prstGeom>
          <a:noFill/>
          <a:ln w="38100" cap="flat" cmpd="sng">
            <a:solidFill>
              <a:srgbClr val="EDD89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10512F01-0490-1CF5-B033-F1B1D0F6C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20" y="6192444"/>
            <a:ext cx="3415154" cy="5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3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4FED7596-D324-A01A-C2F6-83BD752C3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515"/>
          </a:xfrm>
          <a:prstGeom prst="rect">
            <a:avLst/>
          </a:prstGeom>
        </p:spPr>
      </p:pic>
      <p:sp>
        <p:nvSpPr>
          <p:cNvPr id="6" name="Google Shape;103;p15">
            <a:extLst>
              <a:ext uri="{FF2B5EF4-FFF2-40B4-BE49-F238E27FC236}">
                <a16:creationId xmlns:a16="http://schemas.microsoft.com/office/drawing/2014/main" id="{1EDA02DF-2CAC-1533-0A23-507D53AE1DDE}"/>
              </a:ext>
            </a:extLst>
          </p:cNvPr>
          <p:cNvSpPr txBox="1"/>
          <p:nvPr/>
        </p:nvSpPr>
        <p:spPr>
          <a:xfrm>
            <a:off x="29180" y="357876"/>
            <a:ext cx="8745165" cy="633291"/>
          </a:xfrm>
          <a:custGeom>
            <a:avLst/>
            <a:gdLst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724486 w 7724486"/>
              <a:gd name="connsiteY2" fmla="*/ 701482 h 701482"/>
              <a:gd name="connsiteX3" fmla="*/ 0 w 7724486"/>
              <a:gd name="connsiteY3" fmla="*/ 701482 h 701482"/>
              <a:gd name="connsiteX4" fmla="*/ 0 w 7724486"/>
              <a:gd name="connsiteY4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723579 w 7724486"/>
              <a:gd name="connsiteY2" fmla="*/ 346607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391392 w 7724486"/>
              <a:gd name="connsiteY2" fmla="*/ 356834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4486" h="701482">
                <a:moveTo>
                  <a:pt x="0" y="0"/>
                </a:moveTo>
                <a:lnTo>
                  <a:pt x="7724486" y="0"/>
                </a:lnTo>
                <a:lnTo>
                  <a:pt x="7391392" y="356834"/>
                </a:lnTo>
                <a:lnTo>
                  <a:pt x="7724486" y="701482"/>
                </a:lnTo>
                <a:lnTo>
                  <a:pt x="0" y="70148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76C5A">
                  <a:lumMod val="79000"/>
                </a:srgbClr>
              </a:gs>
              <a:gs pos="100000">
                <a:srgbClr val="11312B"/>
              </a:gs>
            </a:gsLst>
            <a:lin ang="10800000" scaled="1"/>
            <a:tileRect/>
          </a:gradFill>
          <a:ln w="38100">
            <a:solidFill>
              <a:srgbClr val="AE8420"/>
            </a:solidFill>
          </a:ln>
        </p:spPr>
        <p:txBody>
          <a:bodyPr spcFirstLastPara="1" wrap="square" lIns="360000" tIns="0" rIns="0" bIns="0" anchor="ctr" anchorCtr="0">
            <a:normAutofit/>
          </a:bodyPr>
          <a:lstStyle/>
          <a:p>
            <a:pPr>
              <a:defRPr/>
            </a:pPr>
            <a:r>
              <a:rPr lang="es-MX" sz="2800" b="1" dirty="0">
                <a:solidFill>
                  <a:schemeClr val="bg1"/>
                </a:solidFill>
                <a:latin typeface="Montserrat Black" pitchFamily="2" charset="0"/>
              </a:rPr>
              <a:t>Otras Autoridades Garantes Estatales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9D87675-3C19-4F58-2F3B-E2D979D4F1C8}"/>
              </a:ext>
            </a:extLst>
          </p:cNvPr>
          <p:cNvGrpSpPr/>
          <p:nvPr/>
        </p:nvGrpSpPr>
        <p:grpSpPr>
          <a:xfrm>
            <a:off x="1533839" y="1083961"/>
            <a:ext cx="10199681" cy="4685527"/>
            <a:chOff x="2329561" y="1277530"/>
            <a:chExt cx="9527477" cy="4092138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5C839EF1-80B5-DD67-D980-E06CF694FBEF}"/>
                </a:ext>
              </a:extLst>
            </p:cNvPr>
            <p:cNvGrpSpPr/>
            <p:nvPr/>
          </p:nvGrpSpPr>
          <p:grpSpPr>
            <a:xfrm>
              <a:off x="2354243" y="1277530"/>
              <a:ext cx="9488391" cy="572381"/>
              <a:chOff x="2354243" y="1277530"/>
              <a:chExt cx="9488391" cy="572381"/>
            </a:xfrm>
          </p:grpSpPr>
          <p:sp>
            <p:nvSpPr>
              <p:cNvPr id="21" name="Recortar rectángulo de esquina del mismo lado 5">
                <a:extLst>
                  <a:ext uri="{FF2B5EF4-FFF2-40B4-BE49-F238E27FC236}">
                    <a16:creationId xmlns:a16="http://schemas.microsoft.com/office/drawing/2014/main" id="{F68BC438-8F42-3782-001E-7EE88A89F81F}"/>
                  </a:ext>
                </a:extLst>
              </p:cNvPr>
              <p:cNvSpPr/>
              <p:nvPr/>
            </p:nvSpPr>
            <p:spPr>
              <a:xfrm>
                <a:off x="2354243" y="1277530"/>
                <a:ext cx="3544241" cy="569360"/>
              </a:xfrm>
              <a:prstGeom prst="snip2SameRect">
                <a:avLst>
                  <a:gd name="adj1" fmla="val 39045"/>
                  <a:gd name="adj2" fmla="val 0"/>
                </a:avLst>
              </a:prstGeom>
              <a:noFill/>
              <a:ln w="38100">
                <a:solidFill>
                  <a:srgbClr val="6901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0" bIns="0" rtlCol="0" anchor="t"/>
              <a:lstStyle/>
              <a:p>
                <a:pPr algn="ctr"/>
                <a:r>
                  <a:rPr lang="es-MX" sz="2800" b="1" dirty="0">
                    <a:solidFill>
                      <a:srgbClr val="002F2A"/>
                    </a:solidFill>
                    <a:latin typeface="Montserrat ExtraBold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Institución</a:t>
                </a:r>
              </a:p>
            </p:txBody>
          </p:sp>
          <p:sp>
            <p:nvSpPr>
              <p:cNvPr id="22" name="Recortar rectángulo de esquina del mismo lado 6">
                <a:extLst>
                  <a:ext uri="{FF2B5EF4-FFF2-40B4-BE49-F238E27FC236}">
                    <a16:creationId xmlns:a16="http://schemas.microsoft.com/office/drawing/2014/main" id="{40BE8873-410A-3FCB-3E18-18324984B545}"/>
                  </a:ext>
                </a:extLst>
              </p:cNvPr>
              <p:cNvSpPr/>
              <p:nvPr/>
            </p:nvSpPr>
            <p:spPr>
              <a:xfrm>
                <a:off x="6606399" y="1280551"/>
                <a:ext cx="5236235" cy="569360"/>
              </a:xfrm>
              <a:prstGeom prst="snip2SameRect">
                <a:avLst>
                  <a:gd name="adj1" fmla="val 39045"/>
                  <a:gd name="adj2" fmla="val 0"/>
                </a:avLst>
              </a:prstGeom>
              <a:noFill/>
              <a:ln w="38100">
                <a:solidFill>
                  <a:srgbClr val="6901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s-MX" sz="2800" b="1" dirty="0">
                    <a:solidFill>
                      <a:srgbClr val="002F2A"/>
                    </a:solidFill>
                    <a:latin typeface="Montserrat ExtraBold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Autoridad Garante</a:t>
                </a:r>
              </a:p>
              <a:p>
                <a:pPr algn="ctr"/>
                <a:endParaRPr lang="es-MX" sz="2800" b="1" dirty="0">
                  <a:solidFill>
                    <a:srgbClr val="002F2A"/>
                  </a:solidFill>
                  <a:latin typeface="Montserrat Medium" pitchFamily="2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88166D83-4206-9399-2B41-7BAF2E7311D3}"/>
                </a:ext>
              </a:extLst>
            </p:cNvPr>
            <p:cNvGrpSpPr/>
            <p:nvPr/>
          </p:nvGrpSpPr>
          <p:grpSpPr>
            <a:xfrm>
              <a:off x="2329561" y="1897868"/>
              <a:ext cx="9527477" cy="627573"/>
              <a:chOff x="2329561" y="1912093"/>
              <a:chExt cx="9527477" cy="627573"/>
            </a:xfrm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D2185705-26C4-0011-923C-B6E855C10196}"/>
                  </a:ext>
                </a:extLst>
              </p:cNvPr>
              <p:cNvSpPr/>
              <p:nvPr/>
            </p:nvSpPr>
            <p:spPr>
              <a:xfrm>
                <a:off x="2329561" y="1912093"/>
                <a:ext cx="3593605" cy="624552"/>
              </a:xfrm>
              <a:prstGeom prst="rect">
                <a:avLst/>
              </a:prstGeom>
              <a:solidFill>
                <a:srgbClr val="A67F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400" b="1" dirty="0">
                    <a:solidFill>
                      <a:schemeClr val="bg1"/>
                    </a:solidFill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Poder Legislativo</a:t>
                </a:r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4461E61C-EFB2-C935-A5F7-CE829D74735F}"/>
                  </a:ext>
                </a:extLst>
              </p:cNvPr>
              <p:cNvSpPr/>
              <p:nvPr/>
            </p:nvSpPr>
            <p:spPr>
              <a:xfrm>
                <a:off x="6591995" y="1915114"/>
                <a:ext cx="5265043" cy="624552"/>
              </a:xfrm>
              <a:prstGeom prst="rect">
                <a:avLst/>
              </a:prstGeom>
              <a:solidFill>
                <a:srgbClr val="A67F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Aft>
                    <a:spcPts val="300"/>
                  </a:spcAft>
                </a:pPr>
                <a:r>
                  <a:rPr lang="es-MX" sz="1600" b="1" dirty="0"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• </a:t>
                </a:r>
                <a:r>
                  <a:rPr lang="es-MX" sz="1600" b="1" dirty="0">
                    <a:latin typeface="Montserrat ExtraBold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Contraloría Interna del Poder Legislativo del Estado </a:t>
                </a:r>
              </a:p>
            </p:txBody>
          </p:sp>
          <p:cxnSp>
            <p:nvCxnSpPr>
              <p:cNvPr id="20" name="Conector recto de flecha 19">
                <a:extLst>
                  <a:ext uri="{FF2B5EF4-FFF2-40B4-BE49-F238E27FC236}">
                    <a16:creationId xmlns:a16="http://schemas.microsoft.com/office/drawing/2014/main" id="{298FA8AF-3EE3-F9BC-428C-46F024F0D244}"/>
                  </a:ext>
                </a:extLst>
              </p:cNvPr>
              <p:cNvCxnSpPr>
                <a:stCxn id="18" idx="3"/>
              </p:cNvCxnSpPr>
              <p:nvPr/>
            </p:nvCxnSpPr>
            <p:spPr>
              <a:xfrm>
                <a:off x="5923166" y="2224369"/>
                <a:ext cx="668829" cy="0"/>
              </a:xfrm>
              <a:prstGeom prst="straightConnector1">
                <a:avLst/>
              </a:prstGeom>
              <a:ln w="38100">
                <a:solidFill>
                  <a:srgbClr val="A67F2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1A1831BB-0236-CFE9-3210-FA7535642064}"/>
                </a:ext>
              </a:extLst>
            </p:cNvPr>
            <p:cNvGrpSpPr/>
            <p:nvPr/>
          </p:nvGrpSpPr>
          <p:grpSpPr>
            <a:xfrm>
              <a:off x="2329561" y="2573398"/>
              <a:ext cx="9527477" cy="507546"/>
              <a:chOff x="2329561" y="2601848"/>
              <a:chExt cx="9527477" cy="507546"/>
            </a:xfrm>
          </p:grpSpPr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45D59730-D2D9-AD8D-C3B0-D8B213F5E337}"/>
                  </a:ext>
                </a:extLst>
              </p:cNvPr>
              <p:cNvSpPr/>
              <p:nvPr/>
            </p:nvSpPr>
            <p:spPr>
              <a:xfrm>
                <a:off x="2329561" y="2601848"/>
                <a:ext cx="3593605" cy="503333"/>
              </a:xfrm>
              <a:prstGeom prst="rect">
                <a:avLst/>
              </a:prstGeom>
              <a:solidFill>
                <a:srgbClr val="185B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400" b="1" dirty="0"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Poder Judicial</a:t>
                </a: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9EADC083-63F6-B757-B533-5665002E5607}"/>
                  </a:ext>
                </a:extLst>
              </p:cNvPr>
              <p:cNvSpPr/>
              <p:nvPr/>
            </p:nvSpPr>
            <p:spPr>
              <a:xfrm>
                <a:off x="6591995" y="2606061"/>
                <a:ext cx="5265043" cy="503333"/>
              </a:xfrm>
              <a:prstGeom prst="rect">
                <a:avLst/>
              </a:prstGeom>
              <a:solidFill>
                <a:srgbClr val="185B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MX" sz="1600" b="1" dirty="0"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• </a:t>
                </a:r>
                <a:r>
                  <a:rPr lang="es-MX" sz="1600" b="1" dirty="0">
                    <a:latin typeface="Montserrat ExtraBold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La Contraloría del Poder Judicial del Estado</a:t>
                </a:r>
              </a:p>
            </p:txBody>
          </p:sp>
          <p:cxnSp>
            <p:nvCxnSpPr>
              <p:cNvPr id="17" name="Conector recto de flecha 16">
                <a:extLst>
                  <a:ext uri="{FF2B5EF4-FFF2-40B4-BE49-F238E27FC236}">
                    <a16:creationId xmlns:a16="http://schemas.microsoft.com/office/drawing/2014/main" id="{02D46A06-4877-49C7-1E9B-3AE2A4C99150}"/>
                  </a:ext>
                </a:extLst>
              </p:cNvPr>
              <p:cNvCxnSpPr/>
              <p:nvPr/>
            </p:nvCxnSpPr>
            <p:spPr>
              <a:xfrm>
                <a:off x="5923166" y="2867093"/>
                <a:ext cx="668829" cy="0"/>
              </a:xfrm>
              <a:prstGeom prst="straightConnector1">
                <a:avLst/>
              </a:prstGeom>
              <a:ln w="38100">
                <a:solidFill>
                  <a:srgbClr val="185B4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4BD4CE83-6F0D-B03E-7876-6FCEF91F7BD8}"/>
                </a:ext>
              </a:extLst>
            </p:cNvPr>
            <p:cNvGrpSpPr/>
            <p:nvPr/>
          </p:nvGrpSpPr>
          <p:grpSpPr>
            <a:xfrm>
              <a:off x="2329561" y="3128900"/>
              <a:ext cx="9527477" cy="2240768"/>
              <a:chOff x="2329561" y="3128900"/>
              <a:chExt cx="9527477" cy="2240768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C7E2FF6A-8D3F-C3F2-B69E-DB68FA99C2AA}"/>
                  </a:ext>
                </a:extLst>
              </p:cNvPr>
              <p:cNvSpPr/>
              <p:nvPr/>
            </p:nvSpPr>
            <p:spPr>
              <a:xfrm>
                <a:off x="2329561" y="3128900"/>
                <a:ext cx="3593605" cy="2237747"/>
              </a:xfrm>
              <a:prstGeom prst="rect">
                <a:avLst/>
              </a:prstGeom>
              <a:solidFill>
                <a:srgbClr val="691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400" b="1" dirty="0"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Órganos Constitucionalmente Autónomos</a:t>
                </a:r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1FD85613-AE84-8D44-D87D-194D16754D10}"/>
                  </a:ext>
                </a:extLst>
              </p:cNvPr>
              <p:cNvSpPr/>
              <p:nvPr/>
            </p:nvSpPr>
            <p:spPr>
              <a:xfrm>
                <a:off x="6591995" y="3131921"/>
                <a:ext cx="5265043" cy="2237747"/>
              </a:xfrm>
              <a:prstGeom prst="rect">
                <a:avLst/>
              </a:prstGeom>
              <a:solidFill>
                <a:srgbClr val="691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Aft>
                    <a:spcPts val="600"/>
                  </a:spcAft>
                </a:pPr>
                <a:r>
                  <a:rPr lang="es-MX" sz="1600" b="1" dirty="0">
                    <a:latin typeface="Montserrat ExtraBold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Los Órganos Internos de Control de: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s-MX" sz="1600" b="1" dirty="0">
                    <a:latin typeface="Montserrat ExtraBold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Auditoria Superior del Estado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s-MX" sz="1600" b="1" dirty="0">
                    <a:latin typeface="Montserrat ExtraBold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Comisión Estatal de Derechos Humanos 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s-MX" sz="1600" b="1" dirty="0">
                    <a:latin typeface="Montserrat ExtraBold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Instituto Estatal Electoral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s-MX" sz="1600" b="1" dirty="0">
                    <a:latin typeface="Montserrat ExtraBold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Tribunal Estatal Electoral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s-MX" sz="1600" b="1" dirty="0">
                    <a:latin typeface="Montserrat ExtraBold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Tribunal de Justicia Administrativa </a:t>
                </a:r>
              </a:p>
            </p:txBody>
          </p:sp>
          <p:cxnSp>
            <p:nvCxnSpPr>
              <p:cNvPr id="14" name="Conector recto de flecha 13">
                <a:extLst>
                  <a:ext uri="{FF2B5EF4-FFF2-40B4-BE49-F238E27FC236}">
                    <a16:creationId xmlns:a16="http://schemas.microsoft.com/office/drawing/2014/main" id="{3873E0B2-AE29-D746-9F6C-B000B87BABFE}"/>
                  </a:ext>
                </a:extLst>
              </p:cNvPr>
              <p:cNvCxnSpPr/>
              <p:nvPr/>
            </p:nvCxnSpPr>
            <p:spPr>
              <a:xfrm>
                <a:off x="5923166" y="4596127"/>
                <a:ext cx="668829" cy="0"/>
              </a:xfrm>
              <a:prstGeom prst="straightConnector1">
                <a:avLst/>
              </a:prstGeom>
              <a:ln w="38100">
                <a:solidFill>
                  <a:srgbClr val="6915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7910B1F2-20ED-D12E-FD8D-CD11752CE8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917" y="2951854"/>
            <a:ext cx="1392018" cy="91863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2D6EFDB8-49EA-1A71-64EB-2C8E26B4F0F9}"/>
              </a:ext>
            </a:extLst>
          </p:cNvPr>
          <p:cNvSpPr txBox="1"/>
          <p:nvPr/>
        </p:nvSpPr>
        <p:spPr>
          <a:xfrm>
            <a:off x="334978" y="6084625"/>
            <a:ext cx="6989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2400" b="1" dirty="0">
                <a:solidFill>
                  <a:srgbClr val="711031"/>
                </a:solidFill>
                <a:latin typeface="Montserrat Black" pitchFamily="2" charset="0"/>
              </a:rPr>
              <a:t>TOTAL </a:t>
            </a:r>
            <a:r>
              <a:rPr lang="es-MX" sz="2800" b="1" dirty="0">
                <a:solidFill>
                  <a:srgbClr val="711031"/>
                </a:solidFill>
                <a:latin typeface="Montserrat Black" pitchFamily="2" charset="0"/>
              </a:rPr>
              <a:t>8</a:t>
            </a:r>
            <a:r>
              <a:rPr lang="es-MX" sz="3600" b="1" dirty="0">
                <a:solidFill>
                  <a:srgbClr val="711031"/>
                </a:solidFill>
                <a:latin typeface="Montserrat Black" pitchFamily="2" charset="0"/>
              </a:rPr>
              <a:t> </a:t>
            </a:r>
            <a:r>
              <a:rPr lang="es-MX" sz="2400" b="1" dirty="0">
                <a:solidFill>
                  <a:srgbClr val="711031"/>
                </a:solidFill>
                <a:latin typeface="Montserrat Black" pitchFamily="2" charset="0"/>
              </a:rPr>
              <a:t>AUTORIDADES GARANTES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89852FA-558E-A6B6-64CB-EAA2551F6F06}"/>
              </a:ext>
            </a:extLst>
          </p:cNvPr>
          <p:cNvSpPr txBox="1"/>
          <p:nvPr/>
        </p:nvSpPr>
        <p:spPr>
          <a:xfrm>
            <a:off x="6937079" y="6235797"/>
            <a:ext cx="3956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2400" b="1" dirty="0">
                <a:solidFill>
                  <a:srgbClr val="711031"/>
                </a:solidFill>
                <a:latin typeface="Montserrat Black" pitchFamily="2" charset="0"/>
              </a:rPr>
              <a:t>En Baja California Sur</a:t>
            </a:r>
          </a:p>
        </p:txBody>
      </p:sp>
    </p:spTree>
    <p:extLst>
      <p:ext uri="{BB962C8B-B14F-4D97-AF65-F5344CB8AC3E}">
        <p14:creationId xmlns:p14="http://schemas.microsoft.com/office/powerpoint/2010/main" val="2109466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3005B8B8-F2F0-2805-6097-BF24F1C17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4" y="6746"/>
            <a:ext cx="12192000" cy="6862515"/>
          </a:xfrm>
          <a:prstGeom prst="rect">
            <a:avLst/>
          </a:prstGeom>
        </p:spPr>
      </p:pic>
      <p:sp>
        <p:nvSpPr>
          <p:cNvPr id="6" name="Google Shape;103;p15">
            <a:extLst>
              <a:ext uri="{FF2B5EF4-FFF2-40B4-BE49-F238E27FC236}">
                <a16:creationId xmlns:a16="http://schemas.microsoft.com/office/drawing/2014/main" id="{A8BA7D1E-251E-DA4B-ACCD-47F381086835}"/>
              </a:ext>
            </a:extLst>
          </p:cNvPr>
          <p:cNvSpPr txBox="1"/>
          <p:nvPr/>
        </p:nvSpPr>
        <p:spPr>
          <a:xfrm>
            <a:off x="8744" y="550571"/>
            <a:ext cx="8347315" cy="569360"/>
          </a:xfrm>
          <a:custGeom>
            <a:avLst/>
            <a:gdLst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724486 w 7724486"/>
              <a:gd name="connsiteY2" fmla="*/ 701482 h 701482"/>
              <a:gd name="connsiteX3" fmla="*/ 0 w 7724486"/>
              <a:gd name="connsiteY3" fmla="*/ 701482 h 701482"/>
              <a:gd name="connsiteX4" fmla="*/ 0 w 7724486"/>
              <a:gd name="connsiteY4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723579 w 7724486"/>
              <a:gd name="connsiteY2" fmla="*/ 346607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391392 w 7724486"/>
              <a:gd name="connsiteY2" fmla="*/ 356834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4486" h="701482">
                <a:moveTo>
                  <a:pt x="0" y="0"/>
                </a:moveTo>
                <a:lnTo>
                  <a:pt x="7724486" y="0"/>
                </a:lnTo>
                <a:lnTo>
                  <a:pt x="7391392" y="356834"/>
                </a:lnTo>
                <a:lnTo>
                  <a:pt x="7724486" y="701482"/>
                </a:lnTo>
                <a:lnTo>
                  <a:pt x="0" y="70148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76C5A">
                  <a:lumMod val="79000"/>
                </a:srgbClr>
              </a:gs>
              <a:gs pos="100000">
                <a:srgbClr val="11312B"/>
              </a:gs>
            </a:gsLst>
            <a:lin ang="10800000" scaled="1"/>
            <a:tileRect/>
          </a:gradFill>
          <a:ln w="38100">
            <a:solidFill>
              <a:srgbClr val="AE8420"/>
            </a:solidFill>
          </a:ln>
        </p:spPr>
        <p:txBody>
          <a:bodyPr spcFirstLastPara="1" wrap="square" lIns="360000" tIns="0" rIns="0" bIns="0" anchor="ctr" anchorCtr="0">
            <a:normAutofit/>
          </a:bodyPr>
          <a:lstStyle/>
          <a:p>
            <a:pPr>
              <a:defRPr/>
            </a:pPr>
            <a:r>
              <a:rPr lang="es-MX" sz="2800" b="1" dirty="0">
                <a:solidFill>
                  <a:schemeClr val="bg1"/>
                </a:solidFill>
                <a:latin typeface="Montserrat Black" pitchFamily="2" charset="0"/>
              </a:rPr>
              <a:t>Otras Autoridades Garantes Federales</a:t>
            </a:r>
          </a:p>
        </p:txBody>
      </p:sp>
      <p:sp>
        <p:nvSpPr>
          <p:cNvPr id="7" name="Recortar rectángulo de esquina del mismo lado 18">
            <a:extLst>
              <a:ext uri="{FF2B5EF4-FFF2-40B4-BE49-F238E27FC236}">
                <a16:creationId xmlns:a16="http://schemas.microsoft.com/office/drawing/2014/main" id="{C153A21D-0D0C-7CE1-5176-C840BE2471E7}"/>
              </a:ext>
            </a:extLst>
          </p:cNvPr>
          <p:cNvSpPr/>
          <p:nvPr/>
        </p:nvSpPr>
        <p:spPr>
          <a:xfrm>
            <a:off x="1880241" y="1320018"/>
            <a:ext cx="2292975" cy="569360"/>
          </a:xfrm>
          <a:prstGeom prst="snip2SameRect">
            <a:avLst>
              <a:gd name="adj1" fmla="val 39045"/>
              <a:gd name="adj2" fmla="val 0"/>
            </a:avLst>
          </a:prstGeom>
          <a:noFill/>
          <a:ln w="38100">
            <a:solidFill>
              <a:srgbClr val="A67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t"/>
          <a:lstStyle/>
          <a:p>
            <a:pPr algn="ctr"/>
            <a:r>
              <a:rPr lang="es-MX" sz="2400" b="1" dirty="0">
                <a:solidFill>
                  <a:srgbClr val="002F2A"/>
                </a:solidFill>
                <a:latin typeface="Montserrat ExtraBold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Institución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08DC8E8E-3E79-D4BB-093D-4FFBDAE9A066}"/>
              </a:ext>
            </a:extLst>
          </p:cNvPr>
          <p:cNvCxnSpPr/>
          <p:nvPr/>
        </p:nvCxnSpPr>
        <p:spPr>
          <a:xfrm>
            <a:off x="4173216" y="3260280"/>
            <a:ext cx="668829" cy="0"/>
          </a:xfrm>
          <a:prstGeom prst="straightConnector1">
            <a:avLst/>
          </a:prstGeom>
          <a:ln w="38100">
            <a:solidFill>
              <a:srgbClr val="A67F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DD8B5582-EC06-E2C5-BF34-CC00C2A1C847}"/>
              </a:ext>
            </a:extLst>
          </p:cNvPr>
          <p:cNvSpPr/>
          <p:nvPr/>
        </p:nvSpPr>
        <p:spPr>
          <a:xfrm>
            <a:off x="1864273" y="2061020"/>
            <a:ext cx="2324911" cy="2398522"/>
          </a:xfrm>
          <a:prstGeom prst="rect">
            <a:avLst/>
          </a:prstGeom>
          <a:solidFill>
            <a:srgbClr val="691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b="1" dirty="0">
                <a:solidFill>
                  <a:schemeClr val="bg1"/>
                </a:solidFill>
                <a:latin typeface="Montserrat ExtraBold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Sindicatos</a:t>
            </a:r>
          </a:p>
        </p:txBody>
      </p:sp>
      <p:sp>
        <p:nvSpPr>
          <p:cNvPr id="10" name="Recortar rectángulo de esquina del mismo lado 19">
            <a:extLst>
              <a:ext uri="{FF2B5EF4-FFF2-40B4-BE49-F238E27FC236}">
                <a16:creationId xmlns:a16="http://schemas.microsoft.com/office/drawing/2014/main" id="{A0952F31-E662-7626-0891-DF772A6C254D}"/>
              </a:ext>
            </a:extLst>
          </p:cNvPr>
          <p:cNvSpPr/>
          <p:nvPr/>
        </p:nvSpPr>
        <p:spPr>
          <a:xfrm>
            <a:off x="4859985" y="1323039"/>
            <a:ext cx="6521908" cy="569360"/>
          </a:xfrm>
          <a:prstGeom prst="snip2SameRect">
            <a:avLst>
              <a:gd name="adj1" fmla="val 39045"/>
              <a:gd name="adj2" fmla="val 0"/>
            </a:avLst>
          </a:prstGeom>
          <a:noFill/>
          <a:ln w="38100">
            <a:solidFill>
              <a:srgbClr val="A67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400" b="1" dirty="0">
                <a:solidFill>
                  <a:srgbClr val="002F2A"/>
                </a:solidFill>
                <a:latin typeface="Montserrat ExtraBold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Autoridad Garante</a:t>
            </a:r>
          </a:p>
          <a:p>
            <a:pPr algn="ctr"/>
            <a:endParaRPr lang="es-MX" sz="2400" b="1" dirty="0">
              <a:solidFill>
                <a:srgbClr val="002F2A"/>
              </a:solidFill>
              <a:latin typeface="Montserrat Medium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FA4CDB2-4ED3-F41A-4A2D-95B4DE01FF1E}"/>
              </a:ext>
            </a:extLst>
          </p:cNvPr>
          <p:cNvSpPr/>
          <p:nvPr/>
        </p:nvSpPr>
        <p:spPr>
          <a:xfrm>
            <a:off x="4842045" y="2074642"/>
            <a:ext cx="6557790" cy="2398522"/>
          </a:xfrm>
          <a:prstGeom prst="rect">
            <a:avLst/>
          </a:prstGeom>
          <a:solidFill>
            <a:srgbClr val="691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>
              <a:spcAft>
                <a:spcPts val="1200"/>
              </a:spcAft>
            </a:pPr>
            <a:r>
              <a:rPr lang="es-MX" sz="2000" b="1" dirty="0">
                <a:latin typeface="Montserrat ExtraBold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Centro Federal de Conciliación y Registro laboral.</a:t>
            </a:r>
          </a:p>
          <a:p>
            <a:pPr algn="r">
              <a:spcAft>
                <a:spcPts val="600"/>
              </a:spcAft>
            </a:pPr>
            <a:r>
              <a:rPr lang="es-MX" sz="1400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Artículo 123 Constitucional, Apartado A Fracción XX, párrafo quinto.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MX" sz="2000" b="1" dirty="0">
                <a:latin typeface="Montserrat ExtraBold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Tribunal Federal de Conciliación y Arbitraje, con base en nivel de competencia.</a:t>
            </a:r>
          </a:p>
          <a:p>
            <a:pPr algn="r">
              <a:spcAft>
                <a:spcPts val="600"/>
              </a:spcAft>
            </a:pPr>
            <a:r>
              <a:rPr lang="es-MX" sz="1400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Artículo 123 Constitucional, Apartado B Fracción XII, párrafo primero.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857ECC9-44EC-7926-8FBA-534ECFC7C683}"/>
              </a:ext>
            </a:extLst>
          </p:cNvPr>
          <p:cNvSpPr/>
          <p:nvPr/>
        </p:nvSpPr>
        <p:spPr>
          <a:xfrm>
            <a:off x="4842045" y="4645997"/>
            <a:ext cx="6557790" cy="836793"/>
          </a:xfrm>
          <a:prstGeom prst="rect">
            <a:avLst/>
          </a:prstGeom>
          <a:solidFill>
            <a:srgbClr val="185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s-MX" sz="22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Instituto Nacional Electoral.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EC7AA12-EB21-EF51-E871-9D6A35C698E6}"/>
              </a:ext>
            </a:extLst>
          </p:cNvPr>
          <p:cNvSpPr/>
          <p:nvPr/>
        </p:nvSpPr>
        <p:spPr>
          <a:xfrm>
            <a:off x="1864273" y="4641784"/>
            <a:ext cx="2324911" cy="836793"/>
          </a:xfrm>
          <a:prstGeom prst="rect">
            <a:avLst/>
          </a:prstGeom>
          <a:solidFill>
            <a:srgbClr val="185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b="1" dirty="0">
                <a:latin typeface="Montserrat ExtraBold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Partidos Políticos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DB354D4-A696-9951-CFC0-938BC746BC01}"/>
              </a:ext>
            </a:extLst>
          </p:cNvPr>
          <p:cNvCxnSpPr/>
          <p:nvPr/>
        </p:nvCxnSpPr>
        <p:spPr>
          <a:xfrm>
            <a:off x="4173216" y="5060180"/>
            <a:ext cx="668829" cy="0"/>
          </a:xfrm>
          <a:prstGeom prst="straightConnector1">
            <a:avLst/>
          </a:prstGeom>
          <a:ln w="38100">
            <a:solidFill>
              <a:srgbClr val="185B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8ED7941E-F783-64C3-9C3A-FE0678CD4A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100" y="2918298"/>
            <a:ext cx="1590275" cy="104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99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74805-E51E-6CBE-3D94-68C13859A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0638BE5-FE60-FCC6-CFD6-5BEBDD0BA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14144"/>
            <a:ext cx="12192000" cy="6862516"/>
          </a:xfrm>
          <a:prstGeom prst="rect">
            <a:avLst/>
          </a:prstGeom>
        </p:spPr>
      </p:pic>
      <p:sp>
        <p:nvSpPr>
          <p:cNvPr id="6" name="Google Shape;328;g36c0166e9a2_1_0">
            <a:extLst>
              <a:ext uri="{FF2B5EF4-FFF2-40B4-BE49-F238E27FC236}">
                <a16:creationId xmlns:a16="http://schemas.microsoft.com/office/drawing/2014/main" id="{224A70B8-3D63-1BB2-F5DF-CA6D0C9683A5}"/>
              </a:ext>
            </a:extLst>
          </p:cNvPr>
          <p:cNvSpPr txBox="1"/>
          <p:nvPr/>
        </p:nvSpPr>
        <p:spPr>
          <a:xfrm>
            <a:off x="2806574" y="64641"/>
            <a:ext cx="5586291" cy="813061"/>
          </a:xfrm>
          <a:prstGeom prst="rect">
            <a:avLst/>
          </a:prstGeom>
          <a:gradFill>
            <a:gsLst>
              <a:gs pos="0">
                <a:srgbClr val="225F4F"/>
              </a:gs>
              <a:gs pos="73000">
                <a:srgbClr val="11312B"/>
              </a:gs>
              <a:gs pos="100000">
                <a:srgbClr val="11312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" name="Google Shape;330;g36c0166e9a2_1_0">
            <a:extLst>
              <a:ext uri="{FF2B5EF4-FFF2-40B4-BE49-F238E27FC236}">
                <a16:creationId xmlns:a16="http://schemas.microsoft.com/office/drawing/2014/main" id="{5C37D373-D137-1B57-E309-236E64CFFBAD}"/>
              </a:ext>
            </a:extLst>
          </p:cNvPr>
          <p:cNvSpPr txBox="1"/>
          <p:nvPr/>
        </p:nvSpPr>
        <p:spPr>
          <a:xfrm>
            <a:off x="3638938" y="120360"/>
            <a:ext cx="1171010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Montserrat Black" pitchFamily="2" charset="0"/>
              </a:rPr>
              <a:t>COMPARATIVO</a:t>
            </a:r>
            <a:endParaRPr sz="7200" dirty="0">
              <a:solidFill>
                <a:schemeClr val="bg1"/>
              </a:solidFill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8" name="Google Shape;329;g36c0166e9a2_1_0">
            <a:extLst>
              <a:ext uri="{FF2B5EF4-FFF2-40B4-BE49-F238E27FC236}">
                <a16:creationId xmlns:a16="http://schemas.microsoft.com/office/drawing/2014/main" id="{1EB6F67C-F5BF-023B-F9AE-305860B5B49E}"/>
              </a:ext>
            </a:extLst>
          </p:cNvPr>
          <p:cNvSpPr txBox="1"/>
          <p:nvPr/>
        </p:nvSpPr>
        <p:spPr>
          <a:xfrm>
            <a:off x="699801" y="1944519"/>
            <a:ext cx="527135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Era </a:t>
            </a:r>
            <a:r>
              <a:rPr lang="es-MX" sz="2000" b="1" dirty="0">
                <a:solidFill>
                  <a:schemeClr val="bg1"/>
                </a:solidFill>
                <a:latin typeface="Montserrat Medium" pitchFamily="2" charset="0"/>
              </a:rPr>
              <a:t>ITAI</a:t>
            </a: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, Órgano Garante Autónomo. </a:t>
            </a:r>
            <a:r>
              <a:rPr lang="es-MX" dirty="0">
                <a:solidFill>
                  <a:schemeClr val="bg1"/>
                </a:solidFill>
                <a:highlight>
                  <a:srgbClr val="AE8420"/>
                </a:highlight>
                <a:latin typeface="Montserrat Medium" pitchFamily="2" charset="0"/>
              </a:rPr>
              <a:t>(Independiente del Poder Ejecutivo).</a:t>
            </a:r>
            <a:endParaRPr lang="es-MX" sz="2000" dirty="0">
              <a:solidFill>
                <a:schemeClr val="bg1"/>
              </a:solidFill>
              <a:highlight>
                <a:srgbClr val="AE8420"/>
              </a:highlight>
              <a:latin typeface="Montserrat Medium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9" name="Google Shape;329;g36c0166e9a2_1_0">
            <a:extLst>
              <a:ext uri="{FF2B5EF4-FFF2-40B4-BE49-F238E27FC236}">
                <a16:creationId xmlns:a16="http://schemas.microsoft.com/office/drawing/2014/main" id="{879BAC4A-7F49-E12C-DC94-C4EB5302D1BC}"/>
              </a:ext>
            </a:extLst>
          </p:cNvPr>
          <p:cNvSpPr txBox="1"/>
          <p:nvPr/>
        </p:nvSpPr>
        <p:spPr>
          <a:xfrm>
            <a:off x="6220850" y="1963179"/>
            <a:ext cx="5131388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Es el </a:t>
            </a:r>
            <a:r>
              <a:rPr lang="es-MX" sz="2000" dirty="0">
                <a:solidFill>
                  <a:schemeClr val="bg1"/>
                </a:solidFill>
                <a:latin typeface="Montserrat ExtraBold" pitchFamily="2" charset="0"/>
              </a:rPr>
              <a:t>Instituto de Transparencia para el Pueblo </a:t>
            </a: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del Estado de BCS, </a:t>
            </a:r>
            <a:r>
              <a:rPr lang="es-MX" dirty="0">
                <a:solidFill>
                  <a:schemeClr val="bg1"/>
                </a:solidFill>
                <a:latin typeface="Montserrat Medium" pitchFamily="2" charset="0"/>
              </a:rPr>
              <a:t>órgano administrativo desconcentrado </a:t>
            </a:r>
            <a:r>
              <a:rPr lang="es-MX" dirty="0">
                <a:solidFill>
                  <a:schemeClr val="bg1"/>
                </a:solidFill>
                <a:highlight>
                  <a:srgbClr val="AE8420"/>
                </a:highlight>
              </a:rPr>
              <a:t>de la SC y TG BCS</a:t>
            </a:r>
            <a:r>
              <a:rPr lang="es-MX" dirty="0">
                <a:solidFill>
                  <a:schemeClr val="bg1"/>
                </a:solidFill>
                <a:highlight>
                  <a:srgbClr val="AE8420"/>
                </a:highlight>
                <a:latin typeface="Montserrat Medium" pitchFamily="2" charset="0"/>
              </a:rPr>
              <a:t>  </a:t>
            </a:r>
            <a:endParaRPr sz="2000" dirty="0">
              <a:solidFill>
                <a:schemeClr val="bg1"/>
              </a:solidFill>
              <a:highlight>
                <a:srgbClr val="AE8420"/>
              </a:highlight>
              <a:latin typeface="Montserrat Medium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3" name="Google Shape;328;g36c0166e9a2_1_0">
            <a:extLst>
              <a:ext uri="{FF2B5EF4-FFF2-40B4-BE49-F238E27FC236}">
                <a16:creationId xmlns:a16="http://schemas.microsoft.com/office/drawing/2014/main" id="{67848DBB-87F0-CF91-F3D9-A16982DBECB4}"/>
              </a:ext>
            </a:extLst>
          </p:cNvPr>
          <p:cNvSpPr txBox="1"/>
          <p:nvPr/>
        </p:nvSpPr>
        <p:spPr>
          <a:xfrm>
            <a:off x="1679958" y="1027906"/>
            <a:ext cx="2999361" cy="813061"/>
          </a:xfrm>
          <a:prstGeom prst="rect">
            <a:avLst/>
          </a:prstGeom>
          <a:gradFill>
            <a:gsLst>
              <a:gs pos="0">
                <a:srgbClr val="225F4F"/>
              </a:gs>
              <a:gs pos="73000">
                <a:srgbClr val="11312B"/>
              </a:gs>
              <a:gs pos="100000">
                <a:srgbClr val="11312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" name="Google Shape;328;g36c0166e9a2_1_0">
            <a:extLst>
              <a:ext uri="{FF2B5EF4-FFF2-40B4-BE49-F238E27FC236}">
                <a16:creationId xmlns:a16="http://schemas.microsoft.com/office/drawing/2014/main" id="{B2CCAE7C-0314-0749-8B73-820E4730DD0F}"/>
              </a:ext>
            </a:extLst>
          </p:cNvPr>
          <p:cNvSpPr txBox="1"/>
          <p:nvPr/>
        </p:nvSpPr>
        <p:spPr>
          <a:xfrm>
            <a:off x="7337318" y="1016255"/>
            <a:ext cx="2999361" cy="813061"/>
          </a:xfrm>
          <a:prstGeom prst="rect">
            <a:avLst/>
          </a:prstGeom>
          <a:gradFill>
            <a:gsLst>
              <a:gs pos="0">
                <a:srgbClr val="225F4F"/>
              </a:gs>
              <a:gs pos="73000">
                <a:srgbClr val="11312B"/>
              </a:gs>
              <a:gs pos="100000">
                <a:srgbClr val="11312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" name="Google Shape;330;g36c0166e9a2_1_0">
            <a:extLst>
              <a:ext uri="{FF2B5EF4-FFF2-40B4-BE49-F238E27FC236}">
                <a16:creationId xmlns:a16="http://schemas.microsoft.com/office/drawing/2014/main" id="{C7927EDC-C3CD-C15E-E45B-C84A19166A74}"/>
              </a:ext>
            </a:extLst>
          </p:cNvPr>
          <p:cNvSpPr txBox="1"/>
          <p:nvPr/>
        </p:nvSpPr>
        <p:spPr>
          <a:xfrm>
            <a:off x="1998295" y="1091346"/>
            <a:ext cx="201124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Montserrat Black" pitchFamily="2" charset="0"/>
              </a:rPr>
              <a:t>ANTES</a:t>
            </a:r>
            <a:endParaRPr sz="7200" dirty="0">
              <a:solidFill>
                <a:schemeClr val="bg1"/>
              </a:solidFill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12" name="Google Shape;330;g36c0166e9a2_1_0">
            <a:extLst>
              <a:ext uri="{FF2B5EF4-FFF2-40B4-BE49-F238E27FC236}">
                <a16:creationId xmlns:a16="http://schemas.microsoft.com/office/drawing/2014/main" id="{58CAF8E9-EBFE-9789-9086-3F3F2A8F7868}"/>
              </a:ext>
            </a:extLst>
          </p:cNvPr>
          <p:cNvSpPr txBox="1"/>
          <p:nvPr/>
        </p:nvSpPr>
        <p:spPr>
          <a:xfrm>
            <a:off x="7785371" y="1097703"/>
            <a:ext cx="22243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Montserrat Black" pitchFamily="2" charset="0"/>
              </a:rPr>
              <a:t>AHORA</a:t>
            </a:r>
            <a:endParaRPr sz="7200" dirty="0">
              <a:solidFill>
                <a:schemeClr val="bg1"/>
              </a:solidFill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4DF23D-F75D-6915-F180-99FA263714B6}"/>
              </a:ext>
            </a:extLst>
          </p:cNvPr>
          <p:cNvSpPr txBox="1"/>
          <p:nvPr/>
        </p:nvSpPr>
        <p:spPr>
          <a:xfrm>
            <a:off x="699775" y="3251731"/>
            <a:ext cx="5182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Resoluciones Vinculantes e inapelables.</a:t>
            </a:r>
            <a:endParaRPr lang="es-MX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8D09C89-ED8A-9942-56E8-3A0D1C9C1873}"/>
              </a:ext>
            </a:extLst>
          </p:cNvPr>
          <p:cNvSpPr txBox="1"/>
          <p:nvPr/>
        </p:nvSpPr>
        <p:spPr>
          <a:xfrm>
            <a:off x="6195417" y="3563375"/>
            <a:ext cx="5182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Resoluciones Vinculantes e inapelables.</a:t>
            </a:r>
            <a:endParaRPr lang="es-MX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4A6CE2E-FD6B-4522-1F45-61284D089367}"/>
              </a:ext>
            </a:extLst>
          </p:cNvPr>
          <p:cNvSpPr txBox="1"/>
          <p:nvPr/>
        </p:nvSpPr>
        <p:spPr>
          <a:xfrm>
            <a:off x="699775" y="4515619"/>
            <a:ext cx="5396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Poderes </a:t>
            </a:r>
            <a:r>
              <a:rPr lang="es-MX" dirty="0">
                <a:solidFill>
                  <a:schemeClr val="bg1"/>
                </a:solidFill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estatales, Organismos Autónomos, Sindicatos, Partidos Políticos.</a:t>
            </a:r>
            <a:endParaRPr lang="es-MX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BC9DD95-2243-6FF9-67E9-AA67EADC1E97}"/>
              </a:ext>
            </a:extLst>
          </p:cNvPr>
          <p:cNvSpPr txBox="1"/>
          <p:nvPr/>
        </p:nvSpPr>
        <p:spPr>
          <a:xfrm>
            <a:off x="6189307" y="4490715"/>
            <a:ext cx="5271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Montserrat Medium" pitchFamily="2" charset="0"/>
              </a:rPr>
              <a:t>Se reconfigura la obligación con enfoque en contralorías internas. (Autoridades Garantes).</a:t>
            </a:r>
          </a:p>
        </p:txBody>
      </p:sp>
    </p:spTree>
    <p:extLst>
      <p:ext uri="{BB962C8B-B14F-4D97-AF65-F5344CB8AC3E}">
        <p14:creationId xmlns:p14="http://schemas.microsoft.com/office/powerpoint/2010/main" val="2772914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F191-A7CB-CDAA-5A26-6BA2366F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2F6095-2B45-3FD8-E871-0D2A581C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BEFF647-79C6-5034-6D81-1D777ABD0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14144"/>
            <a:ext cx="12192000" cy="6862516"/>
          </a:xfrm>
          <a:prstGeom prst="rect">
            <a:avLst/>
          </a:prstGeom>
        </p:spPr>
      </p:pic>
      <p:sp>
        <p:nvSpPr>
          <p:cNvPr id="6" name="Google Shape;328;g36c0166e9a2_1_0">
            <a:extLst>
              <a:ext uri="{FF2B5EF4-FFF2-40B4-BE49-F238E27FC236}">
                <a16:creationId xmlns:a16="http://schemas.microsoft.com/office/drawing/2014/main" id="{D4DBE910-3C33-FD28-F185-5BB98414DCC3}"/>
              </a:ext>
            </a:extLst>
          </p:cNvPr>
          <p:cNvSpPr txBox="1"/>
          <p:nvPr/>
        </p:nvSpPr>
        <p:spPr>
          <a:xfrm>
            <a:off x="2806574" y="64641"/>
            <a:ext cx="5586291" cy="813061"/>
          </a:xfrm>
          <a:prstGeom prst="rect">
            <a:avLst/>
          </a:prstGeom>
          <a:gradFill>
            <a:gsLst>
              <a:gs pos="0">
                <a:srgbClr val="225F4F"/>
              </a:gs>
              <a:gs pos="73000">
                <a:srgbClr val="11312B"/>
              </a:gs>
              <a:gs pos="100000">
                <a:srgbClr val="11312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" name="Google Shape;330;g36c0166e9a2_1_0">
            <a:extLst>
              <a:ext uri="{FF2B5EF4-FFF2-40B4-BE49-F238E27FC236}">
                <a16:creationId xmlns:a16="http://schemas.microsoft.com/office/drawing/2014/main" id="{6BE91867-3CBA-CD9F-C1B3-91530E6285A7}"/>
              </a:ext>
            </a:extLst>
          </p:cNvPr>
          <p:cNvSpPr txBox="1"/>
          <p:nvPr/>
        </p:nvSpPr>
        <p:spPr>
          <a:xfrm>
            <a:off x="3638938" y="120360"/>
            <a:ext cx="1171010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Montserrat Black" pitchFamily="2" charset="0"/>
              </a:rPr>
              <a:t>COMPARATIVO</a:t>
            </a:r>
            <a:endParaRPr sz="7200" dirty="0">
              <a:solidFill>
                <a:schemeClr val="bg1"/>
              </a:solidFill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8" name="Google Shape;329;g36c0166e9a2_1_0">
            <a:extLst>
              <a:ext uri="{FF2B5EF4-FFF2-40B4-BE49-F238E27FC236}">
                <a16:creationId xmlns:a16="http://schemas.microsoft.com/office/drawing/2014/main" id="{A0CE4F98-3FC5-D5BB-1413-696B18810E3F}"/>
              </a:ext>
            </a:extLst>
          </p:cNvPr>
          <p:cNvSpPr txBox="1"/>
          <p:nvPr/>
        </p:nvSpPr>
        <p:spPr>
          <a:xfrm>
            <a:off x="651484" y="1944888"/>
            <a:ext cx="527135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El tiempo de respuesta de solicitudes de Información </a:t>
            </a:r>
            <a:r>
              <a:rPr lang="es-MX" sz="2400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15 días</a:t>
            </a:r>
            <a:endParaRPr lang="es-MX" sz="2000" dirty="0">
              <a:solidFill>
                <a:schemeClr val="bg1"/>
              </a:solidFill>
              <a:highlight>
                <a:srgbClr val="AE8420"/>
              </a:highlight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9" name="Google Shape;329;g36c0166e9a2_1_0">
            <a:extLst>
              <a:ext uri="{FF2B5EF4-FFF2-40B4-BE49-F238E27FC236}">
                <a16:creationId xmlns:a16="http://schemas.microsoft.com/office/drawing/2014/main" id="{EADEB42F-B877-0C57-B8A3-CB57C3C36594}"/>
              </a:ext>
            </a:extLst>
          </p:cNvPr>
          <p:cNvSpPr txBox="1"/>
          <p:nvPr/>
        </p:nvSpPr>
        <p:spPr>
          <a:xfrm>
            <a:off x="6220850" y="1963179"/>
            <a:ext cx="529623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El tiempo de respuesta de solicitudes de Información </a:t>
            </a:r>
            <a:r>
              <a:rPr lang="es-MX" sz="2400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20 días</a:t>
            </a:r>
            <a:endParaRPr sz="2000" dirty="0">
              <a:solidFill>
                <a:schemeClr val="bg1"/>
              </a:solidFill>
              <a:highlight>
                <a:srgbClr val="AE8420"/>
              </a:highlight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3" name="Google Shape;328;g36c0166e9a2_1_0">
            <a:extLst>
              <a:ext uri="{FF2B5EF4-FFF2-40B4-BE49-F238E27FC236}">
                <a16:creationId xmlns:a16="http://schemas.microsoft.com/office/drawing/2014/main" id="{3603EB55-9A4F-2F37-BB03-0827DFEC9BD3}"/>
              </a:ext>
            </a:extLst>
          </p:cNvPr>
          <p:cNvSpPr txBox="1"/>
          <p:nvPr/>
        </p:nvSpPr>
        <p:spPr>
          <a:xfrm>
            <a:off x="1679958" y="1027906"/>
            <a:ext cx="2999361" cy="813061"/>
          </a:xfrm>
          <a:prstGeom prst="rect">
            <a:avLst/>
          </a:prstGeom>
          <a:gradFill>
            <a:gsLst>
              <a:gs pos="0">
                <a:srgbClr val="225F4F"/>
              </a:gs>
              <a:gs pos="73000">
                <a:srgbClr val="11312B"/>
              </a:gs>
              <a:gs pos="100000">
                <a:srgbClr val="11312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" name="Google Shape;328;g36c0166e9a2_1_0">
            <a:extLst>
              <a:ext uri="{FF2B5EF4-FFF2-40B4-BE49-F238E27FC236}">
                <a16:creationId xmlns:a16="http://schemas.microsoft.com/office/drawing/2014/main" id="{3A66D145-775D-8980-9794-7F1A4C7BDE44}"/>
              </a:ext>
            </a:extLst>
          </p:cNvPr>
          <p:cNvSpPr txBox="1"/>
          <p:nvPr/>
        </p:nvSpPr>
        <p:spPr>
          <a:xfrm>
            <a:off x="7337318" y="1016255"/>
            <a:ext cx="2999361" cy="813061"/>
          </a:xfrm>
          <a:prstGeom prst="rect">
            <a:avLst/>
          </a:prstGeom>
          <a:gradFill>
            <a:gsLst>
              <a:gs pos="0">
                <a:srgbClr val="225F4F"/>
              </a:gs>
              <a:gs pos="73000">
                <a:srgbClr val="11312B"/>
              </a:gs>
              <a:gs pos="100000">
                <a:srgbClr val="11312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" name="Google Shape;330;g36c0166e9a2_1_0">
            <a:extLst>
              <a:ext uri="{FF2B5EF4-FFF2-40B4-BE49-F238E27FC236}">
                <a16:creationId xmlns:a16="http://schemas.microsoft.com/office/drawing/2014/main" id="{9B128F27-EFBE-B010-4548-E2A0BA8B0B05}"/>
              </a:ext>
            </a:extLst>
          </p:cNvPr>
          <p:cNvSpPr txBox="1"/>
          <p:nvPr/>
        </p:nvSpPr>
        <p:spPr>
          <a:xfrm>
            <a:off x="1998295" y="1091346"/>
            <a:ext cx="201124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Montserrat Black" pitchFamily="2" charset="0"/>
              </a:rPr>
              <a:t>ANTES</a:t>
            </a:r>
            <a:endParaRPr sz="7200" dirty="0">
              <a:solidFill>
                <a:schemeClr val="bg1"/>
              </a:solidFill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12" name="Google Shape;330;g36c0166e9a2_1_0">
            <a:extLst>
              <a:ext uri="{FF2B5EF4-FFF2-40B4-BE49-F238E27FC236}">
                <a16:creationId xmlns:a16="http://schemas.microsoft.com/office/drawing/2014/main" id="{183C1A53-691E-5A50-A443-68BFF4682E5A}"/>
              </a:ext>
            </a:extLst>
          </p:cNvPr>
          <p:cNvSpPr txBox="1"/>
          <p:nvPr/>
        </p:nvSpPr>
        <p:spPr>
          <a:xfrm>
            <a:off x="7785371" y="1097703"/>
            <a:ext cx="22243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Montserrat Black" pitchFamily="2" charset="0"/>
              </a:rPr>
              <a:t>AHORA</a:t>
            </a:r>
            <a:endParaRPr sz="7200" dirty="0">
              <a:solidFill>
                <a:schemeClr val="bg1"/>
              </a:solidFill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13" name="Google Shape;329;g36c0166e9a2_1_0">
            <a:extLst>
              <a:ext uri="{FF2B5EF4-FFF2-40B4-BE49-F238E27FC236}">
                <a16:creationId xmlns:a16="http://schemas.microsoft.com/office/drawing/2014/main" id="{E705DB76-621E-E27E-A735-7005500485F3}"/>
              </a:ext>
            </a:extLst>
          </p:cNvPr>
          <p:cNvSpPr txBox="1"/>
          <p:nvPr/>
        </p:nvSpPr>
        <p:spPr>
          <a:xfrm>
            <a:off x="674920" y="2796716"/>
            <a:ext cx="52713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Prevención </a:t>
            </a:r>
            <a:r>
              <a:rPr lang="es-MX" sz="2000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03 días</a:t>
            </a: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 </a:t>
            </a:r>
            <a:endParaRPr lang="es-MX" sz="2000" dirty="0">
              <a:solidFill>
                <a:schemeClr val="bg1"/>
              </a:solidFill>
              <a:highlight>
                <a:srgbClr val="AE8420"/>
              </a:highlight>
              <a:latin typeface="Montserrat Medium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14" name="Google Shape;329;g36c0166e9a2_1_0">
            <a:extLst>
              <a:ext uri="{FF2B5EF4-FFF2-40B4-BE49-F238E27FC236}">
                <a16:creationId xmlns:a16="http://schemas.microsoft.com/office/drawing/2014/main" id="{A724136F-A401-8E81-54E9-FC86F07B955F}"/>
              </a:ext>
            </a:extLst>
          </p:cNvPr>
          <p:cNvSpPr txBox="1"/>
          <p:nvPr/>
        </p:nvSpPr>
        <p:spPr>
          <a:xfrm>
            <a:off x="6201323" y="2803238"/>
            <a:ext cx="527135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Prevención </a:t>
            </a:r>
            <a:r>
              <a:rPr lang="es-MX" sz="2000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05 días </a:t>
            </a:r>
            <a:r>
              <a:rPr lang="es-MX" dirty="0">
                <a:solidFill>
                  <a:schemeClr val="bg1"/>
                </a:solidFill>
                <a:latin typeface="Montserrat Medium" pitchFamily="2" charset="0"/>
              </a:rPr>
              <a:t>siguientes a la presentación de la solicitud </a:t>
            </a:r>
            <a:endParaRPr lang="es-MX" sz="2000" dirty="0">
              <a:solidFill>
                <a:schemeClr val="bg1"/>
              </a:solidFill>
              <a:latin typeface="Montserrat Medium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563F6C4-67E0-BB05-77FE-3B0AAB5E9740}"/>
              </a:ext>
            </a:extLst>
          </p:cNvPr>
          <p:cNvSpPr txBox="1"/>
          <p:nvPr/>
        </p:nvSpPr>
        <p:spPr>
          <a:xfrm>
            <a:off x="651484" y="3550088"/>
            <a:ext cx="5182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Atención a la Prevención </a:t>
            </a:r>
            <a:r>
              <a:rPr lang="es-MX" sz="1800" dirty="0">
                <a:solidFill>
                  <a:schemeClr val="bg1"/>
                </a:solidFill>
                <a:effectLst/>
                <a:highlight>
                  <a:srgbClr val="AE8420"/>
                </a:highlight>
                <a:latin typeface="Montserrat Black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10</a:t>
            </a:r>
            <a:r>
              <a:rPr lang="es-MX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 días</a:t>
            </a:r>
            <a:r>
              <a:rPr lang="es-MX" sz="1800" dirty="0">
                <a:solidFill>
                  <a:schemeClr val="bg1"/>
                </a:solidFill>
                <a:effectLst/>
                <a:highlight>
                  <a:srgbClr val="AE8420"/>
                </a:highlight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MX" dirty="0">
              <a:solidFill>
                <a:schemeClr val="bg1"/>
              </a:solidFill>
              <a:highlight>
                <a:srgbClr val="AE8420"/>
              </a:highlight>
              <a:latin typeface="Montserrat Medium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936CAFB-CEB5-946B-843D-35F48F4D4A29}"/>
              </a:ext>
            </a:extLst>
          </p:cNvPr>
          <p:cNvSpPr txBox="1"/>
          <p:nvPr/>
        </p:nvSpPr>
        <p:spPr>
          <a:xfrm>
            <a:off x="674920" y="4244923"/>
            <a:ext cx="5396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Prorroga </a:t>
            </a:r>
            <a:r>
              <a:rPr lang="es-MX" sz="2000" b="1" dirty="0">
                <a:solidFill>
                  <a:schemeClr val="bg1"/>
                </a:solidFill>
                <a:effectLst/>
                <a:highlight>
                  <a:srgbClr val="AE8420"/>
                </a:highlight>
                <a:latin typeface="Montserrat Black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05 días </a:t>
            </a:r>
            <a:r>
              <a:rPr lang="es-MX" dirty="0">
                <a:solidFill>
                  <a:schemeClr val="bg1"/>
                </a:solidFill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hábiles</a:t>
            </a:r>
            <a:endParaRPr lang="es-MX" b="1" dirty="0">
              <a:solidFill>
                <a:schemeClr val="bg1"/>
              </a:solidFill>
              <a:latin typeface="Montserrat Black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ADFB29C-DEE5-CDA8-BF69-BEADBD4B199D}"/>
              </a:ext>
            </a:extLst>
          </p:cNvPr>
          <p:cNvSpPr txBox="1"/>
          <p:nvPr/>
        </p:nvSpPr>
        <p:spPr>
          <a:xfrm>
            <a:off x="6171547" y="3631367"/>
            <a:ext cx="518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Atención a la Prevención </a:t>
            </a:r>
            <a:r>
              <a:rPr lang="es-MX" sz="1800" dirty="0">
                <a:solidFill>
                  <a:schemeClr val="bg1"/>
                </a:solidFill>
                <a:effectLst/>
                <a:highlight>
                  <a:srgbClr val="AE8420"/>
                </a:highlight>
                <a:latin typeface="Montserrat Black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10</a:t>
            </a:r>
            <a:r>
              <a:rPr lang="es-MX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 días </a:t>
            </a:r>
            <a:r>
              <a:rPr lang="es-MX" dirty="0">
                <a:solidFill>
                  <a:schemeClr val="bg1"/>
                </a:solidFill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hábiles siguientes a la notificación </a:t>
            </a:r>
            <a:endParaRPr lang="es-MX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5336C37-7566-A205-CCD7-5AB14350599C}"/>
              </a:ext>
            </a:extLst>
          </p:cNvPr>
          <p:cNvSpPr txBox="1"/>
          <p:nvPr/>
        </p:nvSpPr>
        <p:spPr>
          <a:xfrm>
            <a:off x="6170852" y="4302813"/>
            <a:ext cx="5396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Prorroga </a:t>
            </a:r>
            <a:r>
              <a:rPr lang="es-MX" sz="2000" b="1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10</a:t>
            </a:r>
            <a:r>
              <a:rPr lang="es-MX" sz="2000" b="1" dirty="0">
                <a:solidFill>
                  <a:schemeClr val="bg1"/>
                </a:solidFill>
                <a:effectLst/>
                <a:highlight>
                  <a:srgbClr val="AE8420"/>
                </a:highlight>
                <a:latin typeface="Montserrat Black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días </a:t>
            </a:r>
            <a:r>
              <a:rPr lang="es-MX" sz="20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hábiles</a:t>
            </a:r>
            <a:endParaRPr lang="es-MX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E9864DA-AD38-8620-B2AD-6820CEE621FB}"/>
              </a:ext>
            </a:extLst>
          </p:cNvPr>
          <p:cNvSpPr txBox="1"/>
          <p:nvPr/>
        </p:nvSpPr>
        <p:spPr>
          <a:xfrm>
            <a:off x="699775" y="4868414"/>
            <a:ext cx="53962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Notificación de incompetencia</a:t>
            </a:r>
          </a:p>
          <a:p>
            <a:r>
              <a:rPr lang="es-MX" sz="2000" b="1" dirty="0">
                <a:solidFill>
                  <a:schemeClr val="bg1"/>
                </a:solidFill>
                <a:effectLst/>
                <a:highlight>
                  <a:srgbClr val="AE8420"/>
                </a:highlight>
                <a:latin typeface="Montserrat Black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  03 días </a:t>
            </a:r>
            <a:r>
              <a:rPr lang="es-MX" sz="20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hábiles</a:t>
            </a:r>
            <a:endParaRPr lang="es-MX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8C2F484-EFB7-BC51-EBFA-11DEF206FC70}"/>
              </a:ext>
            </a:extLst>
          </p:cNvPr>
          <p:cNvSpPr txBox="1"/>
          <p:nvPr/>
        </p:nvSpPr>
        <p:spPr>
          <a:xfrm>
            <a:off x="6201323" y="4848322"/>
            <a:ext cx="53962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Notificación de incompetencia</a:t>
            </a:r>
          </a:p>
          <a:p>
            <a:r>
              <a:rPr lang="es-MX" sz="2000" b="1" dirty="0">
                <a:solidFill>
                  <a:schemeClr val="bg1"/>
                </a:solidFill>
                <a:effectLst/>
                <a:highlight>
                  <a:srgbClr val="AE8420"/>
                </a:highlight>
                <a:latin typeface="Montserrat Black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  03 días </a:t>
            </a:r>
            <a:r>
              <a:rPr lang="es-MX" sz="20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hábiles</a:t>
            </a:r>
            <a:endParaRPr lang="es-MX" dirty="0">
              <a:solidFill>
                <a:schemeClr val="bg1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301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DA986-3685-0B16-BD41-1885CCC11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207D1-3BB3-9DA9-5CCB-7F413914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8D74AE9-B03F-924F-24DC-4B6A31CC6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14144"/>
            <a:ext cx="12192000" cy="6862516"/>
          </a:xfrm>
          <a:prstGeom prst="rect">
            <a:avLst/>
          </a:prstGeom>
        </p:spPr>
      </p:pic>
      <p:sp>
        <p:nvSpPr>
          <p:cNvPr id="6" name="Google Shape;328;g36c0166e9a2_1_0">
            <a:extLst>
              <a:ext uri="{FF2B5EF4-FFF2-40B4-BE49-F238E27FC236}">
                <a16:creationId xmlns:a16="http://schemas.microsoft.com/office/drawing/2014/main" id="{81713A6C-11BF-4B84-0F09-EF9E232FD1B1}"/>
              </a:ext>
            </a:extLst>
          </p:cNvPr>
          <p:cNvSpPr txBox="1"/>
          <p:nvPr/>
        </p:nvSpPr>
        <p:spPr>
          <a:xfrm>
            <a:off x="2806574" y="64641"/>
            <a:ext cx="5586291" cy="813061"/>
          </a:xfrm>
          <a:prstGeom prst="rect">
            <a:avLst/>
          </a:prstGeom>
          <a:gradFill>
            <a:gsLst>
              <a:gs pos="0">
                <a:srgbClr val="225F4F"/>
              </a:gs>
              <a:gs pos="73000">
                <a:srgbClr val="11312B"/>
              </a:gs>
              <a:gs pos="100000">
                <a:srgbClr val="11312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" name="Google Shape;330;g36c0166e9a2_1_0">
            <a:extLst>
              <a:ext uri="{FF2B5EF4-FFF2-40B4-BE49-F238E27FC236}">
                <a16:creationId xmlns:a16="http://schemas.microsoft.com/office/drawing/2014/main" id="{4C74D262-4FB5-6329-0EB9-AFDADDA0A87E}"/>
              </a:ext>
            </a:extLst>
          </p:cNvPr>
          <p:cNvSpPr txBox="1"/>
          <p:nvPr/>
        </p:nvSpPr>
        <p:spPr>
          <a:xfrm>
            <a:off x="3638938" y="120360"/>
            <a:ext cx="1171010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Montserrat Black" pitchFamily="2" charset="0"/>
              </a:rPr>
              <a:t>COMPARATIVO</a:t>
            </a:r>
            <a:endParaRPr sz="7200" dirty="0">
              <a:solidFill>
                <a:schemeClr val="bg1"/>
              </a:solidFill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8" name="Google Shape;329;g36c0166e9a2_1_0">
            <a:extLst>
              <a:ext uri="{FF2B5EF4-FFF2-40B4-BE49-F238E27FC236}">
                <a16:creationId xmlns:a16="http://schemas.microsoft.com/office/drawing/2014/main" id="{54CC99B3-E058-7493-8C5D-451E473C78E9}"/>
              </a:ext>
            </a:extLst>
          </p:cNvPr>
          <p:cNvSpPr txBox="1"/>
          <p:nvPr/>
        </p:nvSpPr>
        <p:spPr>
          <a:xfrm>
            <a:off x="446207" y="1944888"/>
            <a:ext cx="556936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Interposición de </a:t>
            </a:r>
            <a:r>
              <a:rPr lang="es-MX" sz="2000" dirty="0">
                <a:solidFill>
                  <a:schemeClr val="bg1"/>
                </a:solidFill>
                <a:latin typeface="Montserrat ExtraBold" pitchFamily="2" charset="0"/>
              </a:rPr>
              <a:t>Recurso de Revisión </a:t>
            </a:r>
            <a:r>
              <a:rPr lang="es-MX" sz="2400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15 días </a:t>
            </a: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hábiles posteriores a la respuesta o del vencimiento del plazo para su notificación.</a:t>
            </a:r>
            <a:endParaRPr lang="es-MX" sz="2000" dirty="0">
              <a:solidFill>
                <a:schemeClr val="bg1"/>
              </a:solidFill>
              <a:latin typeface="Montserrat Medium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3" name="Google Shape;328;g36c0166e9a2_1_0">
            <a:extLst>
              <a:ext uri="{FF2B5EF4-FFF2-40B4-BE49-F238E27FC236}">
                <a16:creationId xmlns:a16="http://schemas.microsoft.com/office/drawing/2014/main" id="{14C4ACF8-4354-0A18-7E44-5AB601D2A955}"/>
              </a:ext>
            </a:extLst>
          </p:cNvPr>
          <p:cNvSpPr txBox="1"/>
          <p:nvPr/>
        </p:nvSpPr>
        <p:spPr>
          <a:xfrm>
            <a:off x="1679958" y="1027906"/>
            <a:ext cx="2999361" cy="813061"/>
          </a:xfrm>
          <a:prstGeom prst="rect">
            <a:avLst/>
          </a:prstGeom>
          <a:gradFill>
            <a:gsLst>
              <a:gs pos="0">
                <a:srgbClr val="225F4F"/>
              </a:gs>
              <a:gs pos="73000">
                <a:srgbClr val="11312B"/>
              </a:gs>
              <a:gs pos="100000">
                <a:srgbClr val="11312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" name="Google Shape;328;g36c0166e9a2_1_0">
            <a:extLst>
              <a:ext uri="{FF2B5EF4-FFF2-40B4-BE49-F238E27FC236}">
                <a16:creationId xmlns:a16="http://schemas.microsoft.com/office/drawing/2014/main" id="{12D3F3F5-7BF1-9F09-DD25-A8D10F9013CD}"/>
              </a:ext>
            </a:extLst>
          </p:cNvPr>
          <p:cNvSpPr txBox="1"/>
          <p:nvPr/>
        </p:nvSpPr>
        <p:spPr>
          <a:xfrm>
            <a:off x="7337318" y="1016255"/>
            <a:ext cx="2999361" cy="813061"/>
          </a:xfrm>
          <a:prstGeom prst="rect">
            <a:avLst/>
          </a:prstGeom>
          <a:gradFill>
            <a:gsLst>
              <a:gs pos="0">
                <a:srgbClr val="225F4F"/>
              </a:gs>
              <a:gs pos="73000">
                <a:srgbClr val="11312B"/>
              </a:gs>
              <a:gs pos="100000">
                <a:srgbClr val="11312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" name="Google Shape;330;g36c0166e9a2_1_0">
            <a:extLst>
              <a:ext uri="{FF2B5EF4-FFF2-40B4-BE49-F238E27FC236}">
                <a16:creationId xmlns:a16="http://schemas.microsoft.com/office/drawing/2014/main" id="{2C220784-EC1B-66E8-923B-223F8EB56E79}"/>
              </a:ext>
            </a:extLst>
          </p:cNvPr>
          <p:cNvSpPr txBox="1"/>
          <p:nvPr/>
        </p:nvSpPr>
        <p:spPr>
          <a:xfrm>
            <a:off x="1998295" y="1091346"/>
            <a:ext cx="201124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Montserrat Black" pitchFamily="2" charset="0"/>
              </a:rPr>
              <a:t>ANTES</a:t>
            </a:r>
            <a:endParaRPr sz="7200" dirty="0">
              <a:solidFill>
                <a:schemeClr val="bg1"/>
              </a:solidFill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12" name="Google Shape;330;g36c0166e9a2_1_0">
            <a:extLst>
              <a:ext uri="{FF2B5EF4-FFF2-40B4-BE49-F238E27FC236}">
                <a16:creationId xmlns:a16="http://schemas.microsoft.com/office/drawing/2014/main" id="{A805C650-4D57-FFB5-596D-7B3F4722553F}"/>
              </a:ext>
            </a:extLst>
          </p:cNvPr>
          <p:cNvSpPr txBox="1"/>
          <p:nvPr/>
        </p:nvSpPr>
        <p:spPr>
          <a:xfrm>
            <a:off x="7785371" y="1097703"/>
            <a:ext cx="22243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Montserrat Black" pitchFamily="2" charset="0"/>
              </a:rPr>
              <a:t>AHORA</a:t>
            </a:r>
            <a:endParaRPr sz="7200" dirty="0">
              <a:solidFill>
                <a:schemeClr val="bg1"/>
              </a:solidFill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13" name="Google Shape;329;g36c0166e9a2_1_0">
            <a:extLst>
              <a:ext uri="{FF2B5EF4-FFF2-40B4-BE49-F238E27FC236}">
                <a16:creationId xmlns:a16="http://schemas.microsoft.com/office/drawing/2014/main" id="{678E60EF-5C19-7756-8F71-F047FE36BB73}"/>
              </a:ext>
            </a:extLst>
          </p:cNvPr>
          <p:cNvSpPr txBox="1"/>
          <p:nvPr/>
        </p:nvSpPr>
        <p:spPr>
          <a:xfrm>
            <a:off x="725640" y="3311221"/>
            <a:ext cx="527135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Cumplimiento a resolución favorable al recurrente </a:t>
            </a:r>
            <a:r>
              <a:rPr lang="es-MX" sz="2000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10 días</a:t>
            </a: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 hábiles para entregar la información</a:t>
            </a:r>
            <a:endParaRPr lang="es-MX" sz="2000" dirty="0">
              <a:solidFill>
                <a:schemeClr val="bg1"/>
              </a:solidFill>
              <a:highlight>
                <a:srgbClr val="AE8420"/>
              </a:highlight>
              <a:latin typeface="Montserrat Medium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D728F4D-6756-5C9B-62DC-004DCC6D1925}"/>
              </a:ext>
            </a:extLst>
          </p:cNvPr>
          <p:cNvSpPr txBox="1"/>
          <p:nvPr/>
        </p:nvSpPr>
        <p:spPr>
          <a:xfrm>
            <a:off x="745845" y="4438278"/>
            <a:ext cx="518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Acuerdo de admisión y manifestación hechos </a:t>
            </a:r>
            <a:r>
              <a:rPr lang="es-MX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05 días</a:t>
            </a:r>
            <a:r>
              <a:rPr lang="es-MX" dirty="0">
                <a:solidFill>
                  <a:schemeClr val="bg1"/>
                </a:solidFill>
                <a:latin typeface="Montserrat Medium" pitchFamily="2" charset="0"/>
              </a:rPr>
              <a:t> </a:t>
            </a: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hábiles. </a:t>
            </a:r>
            <a:endParaRPr lang="es-MX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18" name="Google Shape;329;g36c0166e9a2_1_0">
            <a:extLst>
              <a:ext uri="{FF2B5EF4-FFF2-40B4-BE49-F238E27FC236}">
                <a16:creationId xmlns:a16="http://schemas.microsoft.com/office/drawing/2014/main" id="{00D974CC-0B8C-52DA-88E7-086B8A7D8156}"/>
              </a:ext>
            </a:extLst>
          </p:cNvPr>
          <p:cNvSpPr txBox="1"/>
          <p:nvPr/>
        </p:nvSpPr>
        <p:spPr>
          <a:xfrm>
            <a:off x="5935273" y="1907605"/>
            <a:ext cx="556936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Interposición de </a:t>
            </a:r>
            <a:r>
              <a:rPr lang="es-MX" sz="2000" dirty="0">
                <a:solidFill>
                  <a:schemeClr val="bg1"/>
                </a:solidFill>
                <a:latin typeface="Montserrat ExtraBold" pitchFamily="2" charset="0"/>
              </a:rPr>
              <a:t>Recurso de Revisión </a:t>
            </a:r>
            <a:r>
              <a:rPr lang="es-MX" sz="2400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15 días </a:t>
            </a: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hábiles posteriores a la respuesta o del vencimiento del plazo para su notificación.</a:t>
            </a:r>
            <a:endParaRPr lang="es-MX" sz="2000" dirty="0">
              <a:solidFill>
                <a:schemeClr val="bg1"/>
              </a:solidFill>
              <a:latin typeface="Montserrat Medium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9" name="Google Shape;329;g36c0166e9a2_1_0">
            <a:extLst>
              <a:ext uri="{FF2B5EF4-FFF2-40B4-BE49-F238E27FC236}">
                <a16:creationId xmlns:a16="http://schemas.microsoft.com/office/drawing/2014/main" id="{11F3D569-1BA5-7B29-C66C-05AB3830C5ED}"/>
              </a:ext>
            </a:extLst>
          </p:cNvPr>
          <p:cNvSpPr txBox="1"/>
          <p:nvPr/>
        </p:nvSpPr>
        <p:spPr>
          <a:xfrm>
            <a:off x="6096000" y="3296522"/>
            <a:ext cx="527135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Cumplimiento a resolución favorable al recurrente </a:t>
            </a:r>
            <a:r>
              <a:rPr lang="es-MX" sz="2000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10 días</a:t>
            </a:r>
            <a:r>
              <a:rPr lang="es-MX" sz="2000" dirty="0">
                <a:solidFill>
                  <a:schemeClr val="bg1"/>
                </a:solidFill>
                <a:latin typeface="Montserrat Medium" pitchFamily="2" charset="0"/>
              </a:rPr>
              <a:t> hábiles para entregar la información</a:t>
            </a:r>
            <a:endParaRPr lang="es-MX" sz="2000" dirty="0">
              <a:solidFill>
                <a:schemeClr val="bg1"/>
              </a:solidFill>
              <a:highlight>
                <a:srgbClr val="AE8420"/>
              </a:highlight>
              <a:latin typeface="Montserrat Medium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665AFD-F99B-2212-A62F-CCFD31F437BB}"/>
              </a:ext>
            </a:extLst>
          </p:cNvPr>
          <p:cNvSpPr txBox="1"/>
          <p:nvPr/>
        </p:nvSpPr>
        <p:spPr>
          <a:xfrm>
            <a:off x="6171547" y="4433514"/>
            <a:ext cx="518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Acuerdo de admisión y manifestación hechos </a:t>
            </a:r>
            <a:r>
              <a:rPr lang="es-MX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07 días</a:t>
            </a:r>
            <a:r>
              <a:rPr lang="es-MX" dirty="0">
                <a:solidFill>
                  <a:schemeClr val="bg1"/>
                </a:solidFill>
                <a:latin typeface="Montserrat Medium" pitchFamily="2" charset="0"/>
              </a:rPr>
              <a:t> </a:t>
            </a: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hábiles. </a:t>
            </a:r>
            <a:endParaRPr lang="es-MX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003470C-9ECA-0883-46B7-5F421943DA60}"/>
              </a:ext>
            </a:extLst>
          </p:cNvPr>
          <p:cNvSpPr txBox="1"/>
          <p:nvPr/>
        </p:nvSpPr>
        <p:spPr>
          <a:xfrm>
            <a:off x="720963" y="5243818"/>
            <a:ext cx="5182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Acuerdo de improcedencia </a:t>
            </a:r>
            <a:r>
              <a:rPr lang="es-MX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ND</a:t>
            </a:r>
            <a:r>
              <a:rPr lang="es-MX" dirty="0">
                <a:solidFill>
                  <a:schemeClr val="bg1"/>
                </a:solidFill>
                <a:latin typeface="Montserrat Medium" pitchFamily="2" charset="0"/>
              </a:rPr>
              <a:t> </a:t>
            </a: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s-MX" dirty="0">
              <a:solidFill>
                <a:schemeClr val="bg1"/>
              </a:solidFill>
              <a:latin typeface="Montserrat Medium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E6E79EE-185C-390A-367D-2D4ED9BD03E4}"/>
              </a:ext>
            </a:extLst>
          </p:cNvPr>
          <p:cNvSpPr txBox="1"/>
          <p:nvPr/>
        </p:nvSpPr>
        <p:spPr>
          <a:xfrm>
            <a:off x="5940925" y="5096649"/>
            <a:ext cx="5767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Acuerdo de improcedencia </a:t>
            </a:r>
            <a:r>
              <a:rPr lang="es-MX" dirty="0">
                <a:solidFill>
                  <a:schemeClr val="bg1"/>
                </a:solidFill>
                <a:highlight>
                  <a:srgbClr val="AE8420"/>
                </a:highlight>
                <a:latin typeface="Montserrat Black" pitchFamily="2" charset="0"/>
              </a:rPr>
              <a:t>05 Días</a:t>
            </a:r>
            <a:r>
              <a:rPr lang="es-MX" dirty="0">
                <a:solidFill>
                  <a:schemeClr val="bg1"/>
                </a:solidFill>
                <a:latin typeface="Montserrat Medium" pitchFamily="2" charset="0"/>
              </a:rPr>
              <a:t> </a:t>
            </a:r>
            <a:r>
              <a:rPr lang="es-MX" sz="1800" dirty="0">
                <a:solidFill>
                  <a:schemeClr val="bg1"/>
                </a:solidFill>
                <a:effectLst/>
                <a:latin typeface="Montserrat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hábiles contados a partir de la conclusión del plazo.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chemeClr val="bg1"/>
              </a:solidFill>
              <a:latin typeface="Montserrat Medium" pitchFamily="2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bg1"/>
                </a:solidFill>
                <a:latin typeface="Montserrat Medium" pitchFamily="2" charset="0"/>
                <a:cs typeface="Times New Roman" panose="02020603050405020304" pitchFamily="18" charset="0"/>
              </a:rPr>
              <a:t>Levantamiento de Suspensión de plazos</a:t>
            </a:r>
            <a:endParaRPr lang="es-MX" b="1" dirty="0">
              <a:solidFill>
                <a:schemeClr val="bg1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33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21583-E64D-2D8A-7AB1-0C4915DA8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8C9A538-F5A5-BF0B-F964-5191D93D8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" y="39330"/>
            <a:ext cx="12068116" cy="67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46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26F5948-3BD2-4FEE-C1E7-E9378BB10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" y="19050"/>
            <a:ext cx="12144525" cy="6829425"/>
          </a:xfrm>
          <a:prstGeom prst="rect">
            <a:avLst/>
          </a:prstGeom>
        </p:spPr>
      </p:pic>
      <p:sp>
        <p:nvSpPr>
          <p:cNvPr id="7" name="Cheurón 98">
            <a:extLst>
              <a:ext uri="{FF2B5EF4-FFF2-40B4-BE49-F238E27FC236}">
                <a16:creationId xmlns:a16="http://schemas.microsoft.com/office/drawing/2014/main" id="{9D0BE78D-A1EB-6133-AAEE-05189CA997CF}"/>
              </a:ext>
            </a:extLst>
          </p:cNvPr>
          <p:cNvSpPr/>
          <p:nvPr/>
        </p:nvSpPr>
        <p:spPr>
          <a:xfrm>
            <a:off x="134938" y="2706676"/>
            <a:ext cx="1292159" cy="1179872"/>
          </a:xfrm>
          <a:prstGeom prst="chevron">
            <a:avLst>
              <a:gd name="adj" fmla="val 26667"/>
            </a:avLst>
          </a:prstGeom>
          <a:solidFill>
            <a:srgbClr val="62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1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1977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D3A4DECA-00A7-E406-6DB1-BE539FD5BD70}"/>
              </a:ext>
            </a:extLst>
          </p:cNvPr>
          <p:cNvCxnSpPr/>
          <p:nvPr/>
        </p:nvCxnSpPr>
        <p:spPr>
          <a:xfrm flipV="1">
            <a:off x="805873" y="2382212"/>
            <a:ext cx="0" cy="324464"/>
          </a:xfrm>
          <a:prstGeom prst="straightConnector1">
            <a:avLst/>
          </a:prstGeom>
          <a:ln w="38100">
            <a:solidFill>
              <a:srgbClr val="62133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100">
            <a:extLst>
              <a:ext uri="{FF2B5EF4-FFF2-40B4-BE49-F238E27FC236}">
                <a16:creationId xmlns:a16="http://schemas.microsoft.com/office/drawing/2014/main" id="{F47B805E-17B1-2387-06D9-485E8705FF47}"/>
              </a:ext>
            </a:extLst>
          </p:cNvPr>
          <p:cNvSpPr/>
          <p:nvPr/>
        </p:nvSpPr>
        <p:spPr>
          <a:xfrm>
            <a:off x="128545" y="822881"/>
            <a:ext cx="1361922" cy="1446445"/>
          </a:xfrm>
          <a:prstGeom prst="roundRect">
            <a:avLst/>
          </a:prstGeom>
          <a:solidFill>
            <a:srgbClr val="62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2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Se modifica el artículo 6º Constitucional </a:t>
            </a:r>
          </a:p>
          <a:p>
            <a:pPr algn="ctr"/>
            <a:r>
              <a:rPr lang="es-MX" sz="1200" b="1" i="1" dirty="0">
                <a:latin typeface="Montserrat Medium" pitchFamily="2" charset="0"/>
                <a:ea typeface="Noto Sans Bold" panose="020B0502040504020204" pitchFamily="34" charset="0"/>
                <a:cs typeface="Noto Sans Bold" panose="020B0502040504020204" pitchFamily="34" charset="0"/>
              </a:rPr>
              <a:t>“El derecho a la información será garantizado por el Estado</a:t>
            </a:r>
            <a:r>
              <a:rPr lang="es-MX" sz="12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”</a:t>
            </a:r>
          </a:p>
        </p:txBody>
      </p:sp>
      <p:sp>
        <p:nvSpPr>
          <p:cNvPr id="10" name="Cheurón 104">
            <a:extLst>
              <a:ext uri="{FF2B5EF4-FFF2-40B4-BE49-F238E27FC236}">
                <a16:creationId xmlns:a16="http://schemas.microsoft.com/office/drawing/2014/main" id="{0FBE9B9A-68C2-6CC2-83DD-B370DFFC8604}"/>
              </a:ext>
            </a:extLst>
          </p:cNvPr>
          <p:cNvSpPr/>
          <p:nvPr/>
        </p:nvSpPr>
        <p:spPr>
          <a:xfrm>
            <a:off x="1189872" y="2706676"/>
            <a:ext cx="1341870" cy="1179872"/>
          </a:xfrm>
          <a:prstGeom prst="chevron">
            <a:avLst>
              <a:gd name="adj" fmla="val 26667"/>
            </a:avLst>
          </a:prstGeom>
          <a:solidFill>
            <a:srgbClr val="235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1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2002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D87D50A9-6A57-0446-D00E-DDC8B6C4D2E3}"/>
              </a:ext>
            </a:extLst>
          </p:cNvPr>
          <p:cNvCxnSpPr/>
          <p:nvPr/>
        </p:nvCxnSpPr>
        <p:spPr>
          <a:xfrm>
            <a:off x="1742025" y="3886548"/>
            <a:ext cx="0" cy="324464"/>
          </a:xfrm>
          <a:prstGeom prst="straightConnector1">
            <a:avLst/>
          </a:prstGeom>
          <a:ln w="38100">
            <a:solidFill>
              <a:srgbClr val="235C4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redondeado 106">
            <a:extLst>
              <a:ext uri="{FF2B5EF4-FFF2-40B4-BE49-F238E27FC236}">
                <a16:creationId xmlns:a16="http://schemas.microsoft.com/office/drawing/2014/main" id="{20FBEE55-A946-67A6-5FFE-58FDF043B39B}"/>
              </a:ext>
            </a:extLst>
          </p:cNvPr>
          <p:cNvSpPr/>
          <p:nvPr/>
        </p:nvSpPr>
        <p:spPr>
          <a:xfrm>
            <a:off x="738637" y="4303649"/>
            <a:ext cx="1915063" cy="1077403"/>
          </a:xfrm>
          <a:prstGeom prst="roundRect">
            <a:avLst/>
          </a:prstGeom>
          <a:solidFill>
            <a:srgbClr val="235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s-MX" sz="12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 Ley Federal de Transparencia y Acceso a la Información Pública Gubernamental</a:t>
            </a:r>
          </a:p>
        </p:txBody>
      </p:sp>
      <p:sp>
        <p:nvSpPr>
          <p:cNvPr id="13" name="Cheurón 107">
            <a:extLst>
              <a:ext uri="{FF2B5EF4-FFF2-40B4-BE49-F238E27FC236}">
                <a16:creationId xmlns:a16="http://schemas.microsoft.com/office/drawing/2014/main" id="{D315CB3F-D9E7-1ED4-4377-F7EC4E874B57}"/>
              </a:ext>
            </a:extLst>
          </p:cNvPr>
          <p:cNvSpPr/>
          <p:nvPr/>
        </p:nvSpPr>
        <p:spPr>
          <a:xfrm>
            <a:off x="2292430" y="2706676"/>
            <a:ext cx="1361921" cy="1179872"/>
          </a:xfrm>
          <a:prstGeom prst="chevron">
            <a:avLst>
              <a:gd name="adj" fmla="val 26667"/>
            </a:avLst>
          </a:prstGeom>
          <a:solidFill>
            <a:srgbClr val="AE8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1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2003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AA72F08-BECE-540B-9249-4C02866DCE4C}"/>
              </a:ext>
            </a:extLst>
          </p:cNvPr>
          <p:cNvCxnSpPr/>
          <p:nvPr/>
        </p:nvCxnSpPr>
        <p:spPr>
          <a:xfrm flipV="1">
            <a:off x="3068141" y="2382212"/>
            <a:ext cx="0" cy="324464"/>
          </a:xfrm>
          <a:prstGeom prst="straightConnector1">
            <a:avLst/>
          </a:prstGeom>
          <a:ln w="38100">
            <a:solidFill>
              <a:srgbClr val="AE842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redondeado 109">
            <a:extLst>
              <a:ext uri="{FF2B5EF4-FFF2-40B4-BE49-F238E27FC236}">
                <a16:creationId xmlns:a16="http://schemas.microsoft.com/office/drawing/2014/main" id="{BD237990-0B81-F857-1E56-6EE07862F3DC}"/>
              </a:ext>
            </a:extLst>
          </p:cNvPr>
          <p:cNvSpPr/>
          <p:nvPr/>
        </p:nvSpPr>
        <p:spPr>
          <a:xfrm>
            <a:off x="2374833" y="1669599"/>
            <a:ext cx="1361922" cy="595647"/>
          </a:xfrm>
          <a:prstGeom prst="roundRect">
            <a:avLst/>
          </a:prstGeom>
          <a:solidFill>
            <a:srgbClr val="AE8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2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Se crea el IFAI</a:t>
            </a:r>
          </a:p>
        </p:txBody>
      </p:sp>
      <p:sp>
        <p:nvSpPr>
          <p:cNvPr id="16" name="Cheurón 110">
            <a:extLst>
              <a:ext uri="{FF2B5EF4-FFF2-40B4-BE49-F238E27FC236}">
                <a16:creationId xmlns:a16="http://schemas.microsoft.com/office/drawing/2014/main" id="{445C66A9-1A33-B329-93A0-92B31065D6F0}"/>
              </a:ext>
            </a:extLst>
          </p:cNvPr>
          <p:cNvSpPr/>
          <p:nvPr/>
        </p:nvSpPr>
        <p:spPr>
          <a:xfrm>
            <a:off x="3414040" y="2706676"/>
            <a:ext cx="1341870" cy="1179872"/>
          </a:xfrm>
          <a:prstGeom prst="chevron">
            <a:avLst>
              <a:gd name="adj" fmla="val 26667"/>
            </a:avLst>
          </a:prstGeom>
          <a:solidFill>
            <a:srgbClr val="62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1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2007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7318941F-60A6-1160-089B-428A6C75C0E0}"/>
              </a:ext>
            </a:extLst>
          </p:cNvPr>
          <p:cNvCxnSpPr/>
          <p:nvPr/>
        </p:nvCxnSpPr>
        <p:spPr>
          <a:xfrm>
            <a:off x="3991046" y="3886548"/>
            <a:ext cx="0" cy="324464"/>
          </a:xfrm>
          <a:prstGeom prst="straightConnector1">
            <a:avLst/>
          </a:prstGeom>
          <a:ln w="38100">
            <a:solidFill>
              <a:srgbClr val="62133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redondeado 112">
            <a:extLst>
              <a:ext uri="{FF2B5EF4-FFF2-40B4-BE49-F238E27FC236}">
                <a16:creationId xmlns:a16="http://schemas.microsoft.com/office/drawing/2014/main" id="{80EE1551-3E3D-395B-8807-C314CFBFDA29}"/>
              </a:ext>
            </a:extLst>
          </p:cNvPr>
          <p:cNvSpPr/>
          <p:nvPr/>
        </p:nvSpPr>
        <p:spPr>
          <a:xfrm>
            <a:off x="3299740" y="4315911"/>
            <a:ext cx="1361922" cy="595647"/>
          </a:xfrm>
          <a:prstGeom prst="roundRect">
            <a:avLst/>
          </a:prstGeom>
          <a:solidFill>
            <a:srgbClr val="62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2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Reforma al artículo 6º Constitucional</a:t>
            </a:r>
          </a:p>
        </p:txBody>
      </p:sp>
      <p:sp>
        <p:nvSpPr>
          <p:cNvPr id="19" name="Cheurón 113">
            <a:extLst>
              <a:ext uri="{FF2B5EF4-FFF2-40B4-BE49-F238E27FC236}">
                <a16:creationId xmlns:a16="http://schemas.microsoft.com/office/drawing/2014/main" id="{6D98E762-22A7-9E33-B398-B86870510F1F}"/>
              </a:ext>
            </a:extLst>
          </p:cNvPr>
          <p:cNvSpPr/>
          <p:nvPr/>
        </p:nvSpPr>
        <p:spPr>
          <a:xfrm>
            <a:off x="4526124" y="2706676"/>
            <a:ext cx="1341870" cy="1179872"/>
          </a:xfrm>
          <a:prstGeom prst="chevron">
            <a:avLst>
              <a:gd name="adj" fmla="val 26667"/>
            </a:avLst>
          </a:prstGeom>
          <a:solidFill>
            <a:srgbClr val="235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1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2011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B577A36F-F1C5-8F1A-7ED2-288A8F76D254}"/>
              </a:ext>
            </a:extLst>
          </p:cNvPr>
          <p:cNvCxnSpPr/>
          <p:nvPr/>
        </p:nvCxnSpPr>
        <p:spPr>
          <a:xfrm flipV="1">
            <a:off x="5069512" y="2382212"/>
            <a:ext cx="0" cy="324464"/>
          </a:xfrm>
          <a:prstGeom prst="straightConnector1">
            <a:avLst/>
          </a:prstGeom>
          <a:ln w="38100">
            <a:solidFill>
              <a:srgbClr val="235C4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redondeado 115">
            <a:extLst>
              <a:ext uri="{FF2B5EF4-FFF2-40B4-BE49-F238E27FC236}">
                <a16:creationId xmlns:a16="http://schemas.microsoft.com/office/drawing/2014/main" id="{3490C255-9D52-7199-F6C9-831309E5FE7F}"/>
              </a:ext>
            </a:extLst>
          </p:cNvPr>
          <p:cNvSpPr/>
          <p:nvPr/>
        </p:nvSpPr>
        <p:spPr>
          <a:xfrm>
            <a:off x="4390103" y="822881"/>
            <a:ext cx="1361922" cy="1446445"/>
          </a:xfrm>
          <a:prstGeom prst="roundRect">
            <a:avLst/>
          </a:prstGeom>
          <a:solidFill>
            <a:srgbClr val="235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2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Reforma al artículo 1º Constitucional en materia de Derechos Humanos</a:t>
            </a:r>
          </a:p>
        </p:txBody>
      </p:sp>
      <p:sp>
        <p:nvSpPr>
          <p:cNvPr id="22" name="Cheurón 116">
            <a:extLst>
              <a:ext uri="{FF2B5EF4-FFF2-40B4-BE49-F238E27FC236}">
                <a16:creationId xmlns:a16="http://schemas.microsoft.com/office/drawing/2014/main" id="{E32C90C2-ADCB-B8B3-338F-687E3BD4F49D}"/>
              </a:ext>
            </a:extLst>
          </p:cNvPr>
          <p:cNvSpPr/>
          <p:nvPr/>
        </p:nvSpPr>
        <p:spPr>
          <a:xfrm>
            <a:off x="5638208" y="2706676"/>
            <a:ext cx="1341870" cy="1179872"/>
          </a:xfrm>
          <a:prstGeom prst="chevron">
            <a:avLst>
              <a:gd name="adj" fmla="val 26667"/>
            </a:avLst>
          </a:prstGeom>
          <a:solidFill>
            <a:srgbClr val="AE8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1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2014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C14901F1-3403-97B9-5955-7BB2F7CD0EB7}"/>
              </a:ext>
            </a:extLst>
          </p:cNvPr>
          <p:cNvCxnSpPr/>
          <p:nvPr/>
        </p:nvCxnSpPr>
        <p:spPr>
          <a:xfrm>
            <a:off x="6194843" y="3886548"/>
            <a:ext cx="0" cy="324464"/>
          </a:xfrm>
          <a:prstGeom prst="straightConnector1">
            <a:avLst/>
          </a:prstGeom>
          <a:ln w="38100">
            <a:solidFill>
              <a:srgbClr val="AE842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redondeado 118">
            <a:extLst>
              <a:ext uri="{FF2B5EF4-FFF2-40B4-BE49-F238E27FC236}">
                <a16:creationId xmlns:a16="http://schemas.microsoft.com/office/drawing/2014/main" id="{87DB017E-0AE8-4465-1555-4B61723A0825}"/>
              </a:ext>
            </a:extLst>
          </p:cNvPr>
          <p:cNvSpPr/>
          <p:nvPr/>
        </p:nvSpPr>
        <p:spPr>
          <a:xfrm>
            <a:off x="5527670" y="4315911"/>
            <a:ext cx="1361922" cy="595647"/>
          </a:xfrm>
          <a:prstGeom prst="roundRect">
            <a:avLst/>
          </a:prstGeom>
          <a:solidFill>
            <a:srgbClr val="AE8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2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Reforma al artículo 6º Constitucional</a:t>
            </a:r>
          </a:p>
        </p:txBody>
      </p:sp>
      <p:sp>
        <p:nvSpPr>
          <p:cNvPr id="25" name="Cheurón 119">
            <a:extLst>
              <a:ext uri="{FF2B5EF4-FFF2-40B4-BE49-F238E27FC236}">
                <a16:creationId xmlns:a16="http://schemas.microsoft.com/office/drawing/2014/main" id="{0AF4D71A-656A-2756-B5DD-F165BF63305F}"/>
              </a:ext>
            </a:extLst>
          </p:cNvPr>
          <p:cNvSpPr/>
          <p:nvPr/>
        </p:nvSpPr>
        <p:spPr>
          <a:xfrm>
            <a:off x="6750292" y="2706676"/>
            <a:ext cx="1341870" cy="1179872"/>
          </a:xfrm>
          <a:prstGeom prst="chevron">
            <a:avLst>
              <a:gd name="adj" fmla="val 26667"/>
            </a:avLst>
          </a:prstGeom>
          <a:solidFill>
            <a:srgbClr val="62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1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2015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9D3EE0C5-3F2F-972A-AA9B-92485B93086A}"/>
              </a:ext>
            </a:extLst>
          </p:cNvPr>
          <p:cNvCxnSpPr/>
          <p:nvPr/>
        </p:nvCxnSpPr>
        <p:spPr>
          <a:xfrm flipV="1">
            <a:off x="7335502" y="2382212"/>
            <a:ext cx="0" cy="324464"/>
          </a:xfrm>
          <a:prstGeom prst="straightConnector1">
            <a:avLst/>
          </a:prstGeom>
          <a:ln w="38100">
            <a:solidFill>
              <a:srgbClr val="62133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redondeado 121">
            <a:extLst>
              <a:ext uri="{FF2B5EF4-FFF2-40B4-BE49-F238E27FC236}">
                <a16:creationId xmlns:a16="http://schemas.microsoft.com/office/drawing/2014/main" id="{002CDB46-46AC-2CFD-AC6A-C93FFD4C7DDC}"/>
              </a:ext>
            </a:extLst>
          </p:cNvPr>
          <p:cNvSpPr/>
          <p:nvPr/>
        </p:nvSpPr>
        <p:spPr>
          <a:xfrm>
            <a:off x="6635491" y="822881"/>
            <a:ext cx="1361922" cy="1446445"/>
          </a:xfrm>
          <a:prstGeom prst="roundRect">
            <a:avLst/>
          </a:prstGeom>
          <a:solidFill>
            <a:srgbClr val="62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2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Primera Ley General, creación del Órgano Garante Nacional</a:t>
            </a:r>
          </a:p>
        </p:txBody>
      </p:sp>
      <p:sp>
        <p:nvSpPr>
          <p:cNvPr id="28" name="Cheurón 122">
            <a:extLst>
              <a:ext uri="{FF2B5EF4-FFF2-40B4-BE49-F238E27FC236}">
                <a16:creationId xmlns:a16="http://schemas.microsoft.com/office/drawing/2014/main" id="{96791820-5DE1-4B3A-0923-88A2ED3254E8}"/>
              </a:ext>
            </a:extLst>
          </p:cNvPr>
          <p:cNvSpPr/>
          <p:nvPr/>
        </p:nvSpPr>
        <p:spPr>
          <a:xfrm>
            <a:off x="7850765" y="2706676"/>
            <a:ext cx="1341870" cy="1179872"/>
          </a:xfrm>
          <a:prstGeom prst="chevron">
            <a:avLst>
              <a:gd name="adj" fmla="val 26667"/>
            </a:avLst>
          </a:prstGeom>
          <a:solidFill>
            <a:srgbClr val="235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1"/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2016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861475D8-4A11-755A-1018-C83DF456D775}"/>
              </a:ext>
            </a:extLst>
          </p:cNvPr>
          <p:cNvCxnSpPr/>
          <p:nvPr/>
        </p:nvCxnSpPr>
        <p:spPr>
          <a:xfrm>
            <a:off x="8340725" y="3886548"/>
            <a:ext cx="0" cy="324464"/>
          </a:xfrm>
          <a:prstGeom prst="straightConnector1">
            <a:avLst/>
          </a:prstGeom>
          <a:ln w="38100">
            <a:solidFill>
              <a:srgbClr val="235C4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redondeado 125">
            <a:extLst>
              <a:ext uri="{FF2B5EF4-FFF2-40B4-BE49-F238E27FC236}">
                <a16:creationId xmlns:a16="http://schemas.microsoft.com/office/drawing/2014/main" id="{C5A3AFAB-B8AF-0E27-29B1-FC7DCEB33A08}"/>
              </a:ext>
            </a:extLst>
          </p:cNvPr>
          <p:cNvSpPr/>
          <p:nvPr/>
        </p:nvSpPr>
        <p:spPr>
          <a:xfrm>
            <a:off x="7626926" y="4315911"/>
            <a:ext cx="1361922" cy="926136"/>
          </a:xfrm>
          <a:prstGeom prst="roundRect">
            <a:avLst/>
          </a:prstGeom>
          <a:solidFill>
            <a:srgbClr val="235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2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Inicia funciones Plataforma Nacional de Transparencia</a:t>
            </a:r>
          </a:p>
        </p:txBody>
      </p:sp>
      <p:sp>
        <p:nvSpPr>
          <p:cNvPr id="32" name="Cheurón 126">
            <a:extLst>
              <a:ext uri="{FF2B5EF4-FFF2-40B4-BE49-F238E27FC236}">
                <a16:creationId xmlns:a16="http://schemas.microsoft.com/office/drawing/2014/main" id="{1F3E249C-20AB-8615-B57E-9E5DC95475ED}"/>
              </a:ext>
            </a:extLst>
          </p:cNvPr>
          <p:cNvSpPr/>
          <p:nvPr/>
        </p:nvSpPr>
        <p:spPr>
          <a:xfrm>
            <a:off x="8828821" y="2462984"/>
            <a:ext cx="1730803" cy="1652778"/>
          </a:xfrm>
          <a:prstGeom prst="chevron">
            <a:avLst>
              <a:gd name="adj" fmla="val 26667"/>
            </a:avLst>
          </a:prstGeom>
          <a:solidFill>
            <a:srgbClr val="AE8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1"/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2024</a:t>
            </a: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6EB6E781-009C-C7DA-29FE-5805A5BC616F}"/>
              </a:ext>
            </a:extLst>
          </p:cNvPr>
          <p:cNvCxnSpPr/>
          <p:nvPr/>
        </p:nvCxnSpPr>
        <p:spPr>
          <a:xfrm flipV="1">
            <a:off x="9459111" y="2277437"/>
            <a:ext cx="0" cy="324464"/>
          </a:xfrm>
          <a:prstGeom prst="straightConnector1">
            <a:avLst/>
          </a:prstGeom>
          <a:ln w="38100">
            <a:solidFill>
              <a:srgbClr val="AE842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redondeado 128">
            <a:extLst>
              <a:ext uri="{FF2B5EF4-FFF2-40B4-BE49-F238E27FC236}">
                <a16:creationId xmlns:a16="http://schemas.microsoft.com/office/drawing/2014/main" id="{10F689D1-A853-0BB3-D379-725F3ACF7ECD}"/>
              </a:ext>
            </a:extLst>
          </p:cNvPr>
          <p:cNvSpPr/>
          <p:nvPr/>
        </p:nvSpPr>
        <p:spPr>
          <a:xfrm>
            <a:off x="8350250" y="784781"/>
            <a:ext cx="1762069" cy="1446445"/>
          </a:xfrm>
          <a:prstGeom prst="roundRect">
            <a:avLst/>
          </a:prstGeom>
          <a:solidFill>
            <a:srgbClr val="AE8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6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Reforma Constitucional en materia de simplificación orgánica</a:t>
            </a:r>
          </a:p>
        </p:txBody>
      </p:sp>
      <p:sp>
        <p:nvSpPr>
          <p:cNvPr id="35" name="Cheurón 129">
            <a:extLst>
              <a:ext uri="{FF2B5EF4-FFF2-40B4-BE49-F238E27FC236}">
                <a16:creationId xmlns:a16="http://schemas.microsoft.com/office/drawing/2014/main" id="{6E207A37-A042-5BBD-8C28-E729E0E8991D}"/>
              </a:ext>
            </a:extLst>
          </p:cNvPr>
          <p:cNvSpPr/>
          <p:nvPr/>
        </p:nvSpPr>
        <p:spPr>
          <a:xfrm>
            <a:off x="10172268" y="2367734"/>
            <a:ext cx="1772076" cy="1809750"/>
          </a:xfrm>
          <a:prstGeom prst="chevron">
            <a:avLst>
              <a:gd name="adj" fmla="val 26667"/>
            </a:avLst>
          </a:prstGeom>
          <a:solidFill>
            <a:srgbClr val="62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 anchorCtr="1"/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2025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D1FE6588-0FC6-4AEF-2888-BE35FCC08C69}"/>
              </a:ext>
            </a:extLst>
          </p:cNvPr>
          <p:cNvCxnSpPr>
            <a:cxnSpLocks/>
          </p:cNvCxnSpPr>
          <p:nvPr/>
        </p:nvCxnSpPr>
        <p:spPr>
          <a:xfrm flipV="1">
            <a:off x="11148004" y="2191712"/>
            <a:ext cx="0" cy="410189"/>
          </a:xfrm>
          <a:prstGeom prst="straightConnector1">
            <a:avLst/>
          </a:prstGeom>
          <a:ln w="38100">
            <a:solidFill>
              <a:srgbClr val="62133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redondeado 131">
            <a:extLst>
              <a:ext uri="{FF2B5EF4-FFF2-40B4-BE49-F238E27FC236}">
                <a16:creationId xmlns:a16="http://schemas.microsoft.com/office/drawing/2014/main" id="{71E08826-155E-36D1-BCB3-FEF5066CE6D9}"/>
              </a:ext>
            </a:extLst>
          </p:cNvPr>
          <p:cNvSpPr/>
          <p:nvPr/>
        </p:nvSpPr>
        <p:spPr>
          <a:xfrm>
            <a:off x="10319903" y="803831"/>
            <a:ext cx="1681596" cy="1284449"/>
          </a:xfrm>
          <a:prstGeom prst="roundRect">
            <a:avLst/>
          </a:prstGeom>
          <a:solidFill>
            <a:srgbClr val="62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4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Expedición de la Ley General de Transparencia y Acceso a la Información Pública</a:t>
            </a: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AAD3984A-2056-ADF4-35C8-2B096963B02C}"/>
              </a:ext>
            </a:extLst>
          </p:cNvPr>
          <p:cNvCxnSpPr>
            <a:cxnSpLocks/>
          </p:cNvCxnSpPr>
          <p:nvPr/>
        </p:nvCxnSpPr>
        <p:spPr>
          <a:xfrm>
            <a:off x="11128954" y="3831386"/>
            <a:ext cx="0" cy="455826"/>
          </a:xfrm>
          <a:prstGeom prst="straightConnector1">
            <a:avLst/>
          </a:prstGeom>
          <a:ln w="38100">
            <a:solidFill>
              <a:srgbClr val="62133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ángulo redondeado 133">
            <a:extLst>
              <a:ext uri="{FF2B5EF4-FFF2-40B4-BE49-F238E27FC236}">
                <a16:creationId xmlns:a16="http://schemas.microsoft.com/office/drawing/2014/main" id="{180FF191-F9E5-8B0C-2080-CEE4FF59E336}"/>
              </a:ext>
            </a:extLst>
          </p:cNvPr>
          <p:cNvSpPr/>
          <p:nvPr/>
        </p:nvSpPr>
        <p:spPr>
          <a:xfrm>
            <a:off x="9131724" y="4351582"/>
            <a:ext cx="2955496" cy="986128"/>
          </a:xfrm>
          <a:prstGeom prst="roundRect">
            <a:avLst/>
          </a:prstGeom>
          <a:solidFill>
            <a:srgbClr val="62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MX" sz="1400" b="1" dirty="0"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Creación del Órgano Administrativo Desconcentrado Transparencia para el Pueblo</a:t>
            </a:r>
          </a:p>
        </p:txBody>
      </p:sp>
      <p:sp>
        <p:nvSpPr>
          <p:cNvPr id="40" name="Google Shape;103;p15">
            <a:extLst>
              <a:ext uri="{FF2B5EF4-FFF2-40B4-BE49-F238E27FC236}">
                <a16:creationId xmlns:a16="http://schemas.microsoft.com/office/drawing/2014/main" id="{55CE1CA7-AD0D-D58F-AB23-2B63E9922705}"/>
              </a:ext>
            </a:extLst>
          </p:cNvPr>
          <p:cNvSpPr txBox="1"/>
          <p:nvPr/>
        </p:nvSpPr>
        <p:spPr>
          <a:xfrm>
            <a:off x="152746" y="235360"/>
            <a:ext cx="11573760" cy="460538"/>
          </a:xfrm>
          <a:custGeom>
            <a:avLst/>
            <a:gdLst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724486 w 7724486"/>
              <a:gd name="connsiteY2" fmla="*/ 701482 h 701482"/>
              <a:gd name="connsiteX3" fmla="*/ 0 w 7724486"/>
              <a:gd name="connsiteY3" fmla="*/ 701482 h 701482"/>
              <a:gd name="connsiteX4" fmla="*/ 0 w 7724486"/>
              <a:gd name="connsiteY4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723579 w 7724486"/>
              <a:gd name="connsiteY2" fmla="*/ 346607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4486" h="701482">
                <a:moveTo>
                  <a:pt x="0" y="0"/>
                </a:moveTo>
                <a:lnTo>
                  <a:pt x="7724486" y="0"/>
                </a:lnTo>
                <a:lnTo>
                  <a:pt x="7498608" y="342979"/>
                </a:lnTo>
                <a:lnTo>
                  <a:pt x="7724486" y="701482"/>
                </a:lnTo>
                <a:lnTo>
                  <a:pt x="0" y="70148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76C5A">
                  <a:lumMod val="79000"/>
                </a:srgbClr>
              </a:gs>
              <a:gs pos="100000">
                <a:srgbClr val="11312B"/>
              </a:gs>
            </a:gsLst>
            <a:lin ang="10800000" scaled="1"/>
            <a:tileRect/>
          </a:gradFill>
          <a:ln w="38100">
            <a:solidFill>
              <a:srgbClr val="AE8420"/>
            </a:solidFill>
          </a:ln>
        </p:spPr>
        <p:txBody>
          <a:bodyPr spcFirstLastPara="1" wrap="square" lIns="360000" tIns="0" rIns="0" bIns="0" anchor="ctr" anchorCtr="0">
            <a:normAutofit fontScale="85000" lnSpcReduction="10000"/>
          </a:bodyPr>
          <a:lstStyle/>
          <a:p>
            <a:pPr>
              <a:defRPr/>
            </a:pPr>
            <a:r>
              <a:rPr lang="es-MX" sz="2400" b="1" dirty="0">
                <a:solidFill>
                  <a:schemeClr val="bg1"/>
                </a:solidFill>
                <a:latin typeface="Montserrat Medium" pitchFamily="2" charset="0"/>
              </a:rPr>
              <a:t>Evolución del derecho de acceso a la información pública en México </a:t>
            </a:r>
            <a:r>
              <a:rPr lang="es-MX" sz="2000" b="1" dirty="0">
                <a:solidFill>
                  <a:schemeClr val="bg1"/>
                </a:solidFill>
                <a:latin typeface="Montserrat Medium" pitchFamily="2" charset="0"/>
              </a:rPr>
              <a:t>(Línea del tiempo)</a:t>
            </a:r>
          </a:p>
        </p:txBody>
      </p:sp>
    </p:spTree>
    <p:extLst>
      <p:ext uri="{BB962C8B-B14F-4D97-AF65-F5344CB8AC3E}">
        <p14:creationId xmlns:p14="http://schemas.microsoft.com/office/powerpoint/2010/main" val="402436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1" grpId="0" animBg="1"/>
      <p:bldP spid="32" grpId="0" animBg="1"/>
      <p:bldP spid="34" grpId="0" animBg="1"/>
      <p:bldP spid="35" grpId="0" animBg="1"/>
      <p:bldP spid="37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52EDB68-56EF-DE4E-DB91-91BCCDEF9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" y="19050"/>
            <a:ext cx="12144525" cy="68294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41A4AC-7CB7-C83F-40A0-EDC98CC9A5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71" t="21304" r="8532" b="8841"/>
          <a:stretch>
            <a:fillRect/>
          </a:stretch>
        </p:blipFill>
        <p:spPr>
          <a:xfrm>
            <a:off x="543716" y="2953525"/>
            <a:ext cx="5388950" cy="3095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B7BFB52-84F2-6822-DFFC-D6F305084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935" t="12472" r="21290" b="5807"/>
          <a:stretch>
            <a:fillRect/>
          </a:stretch>
        </p:blipFill>
        <p:spPr>
          <a:xfrm>
            <a:off x="8468413" y="579790"/>
            <a:ext cx="3105201" cy="3416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080216-9A52-0122-CE72-2133C4C5F4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5" t="21415" r="10242" b="44803"/>
          <a:stretch>
            <a:fillRect/>
          </a:stretch>
        </p:blipFill>
        <p:spPr>
          <a:xfrm rot="21360898">
            <a:off x="6074750" y="4269652"/>
            <a:ext cx="5728598" cy="1220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A7CB31C-4A0E-B552-96CC-E30D8DD4A116}"/>
              </a:ext>
            </a:extLst>
          </p:cNvPr>
          <p:cNvSpPr txBox="1"/>
          <p:nvPr/>
        </p:nvSpPr>
        <p:spPr>
          <a:xfrm>
            <a:off x="323297" y="895859"/>
            <a:ext cx="8693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b="1" dirty="0">
                <a:solidFill>
                  <a:srgbClr val="AE8420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Reforma Constitucional en materia de simplificación orgánica</a:t>
            </a:r>
            <a:endParaRPr lang="es-MX" sz="1800" b="1" dirty="0">
              <a:latin typeface="Montserrat Black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5B3B4B3-D80C-2D33-2F05-FA73F9DDA138}"/>
              </a:ext>
            </a:extLst>
          </p:cNvPr>
          <p:cNvSpPr txBox="1"/>
          <p:nvPr/>
        </p:nvSpPr>
        <p:spPr>
          <a:xfrm>
            <a:off x="618386" y="509270"/>
            <a:ext cx="1255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711031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2024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5809F8-7226-4B32-A80B-E80E4DA9E0D8}"/>
              </a:ext>
            </a:extLst>
          </p:cNvPr>
          <p:cNvSpPr txBox="1"/>
          <p:nvPr/>
        </p:nvSpPr>
        <p:spPr>
          <a:xfrm>
            <a:off x="618385" y="1331955"/>
            <a:ext cx="1255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711031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2025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20849D5-60C6-11A7-EC7B-F3B198B791DB}"/>
              </a:ext>
            </a:extLst>
          </p:cNvPr>
          <p:cNvSpPr txBox="1"/>
          <p:nvPr/>
        </p:nvSpPr>
        <p:spPr>
          <a:xfrm>
            <a:off x="323296" y="1707384"/>
            <a:ext cx="80058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00312C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Expedición de la Ley General de Transparencia y Acceso a la Información Pública</a:t>
            </a:r>
            <a:br>
              <a:rPr lang="es-MX" b="1" dirty="0">
                <a:solidFill>
                  <a:srgbClr val="00312C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es-MX" b="1" dirty="0">
              <a:solidFill>
                <a:srgbClr val="00312C"/>
              </a:solidFill>
              <a:latin typeface="Montserrat Black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00312C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Expedición de la Ley General de Protección de Datos Personales.</a:t>
            </a:r>
          </a:p>
        </p:txBody>
      </p:sp>
    </p:spTree>
    <p:extLst>
      <p:ext uri="{BB962C8B-B14F-4D97-AF65-F5344CB8AC3E}">
        <p14:creationId xmlns:p14="http://schemas.microsoft.com/office/powerpoint/2010/main" val="13151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FBE89D-671E-ED27-AA12-8FD2A76D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DFBAD91D-E6AA-B527-F7C0-B55CD8F00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46" y="1825625"/>
            <a:ext cx="7470108" cy="43513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9F95D16-A368-86AF-6EBF-81477E6F3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19050"/>
            <a:ext cx="12144525" cy="68294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BC557C6-A605-374E-ECC4-12EF44385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" y="94294"/>
            <a:ext cx="6038672" cy="3517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7A5484-27D6-1893-6BD6-A6AD02ED5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42" y="1791272"/>
            <a:ext cx="6173434" cy="3596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7287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14BA81-A472-4114-4B1B-25446C4CE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5"/>
            <a:ext cx="12192000" cy="686251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F0B7D05-355D-BCA9-51D7-8639D75902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451" t="13923" r="26532" b="13925"/>
          <a:stretch>
            <a:fillRect/>
          </a:stretch>
        </p:blipFill>
        <p:spPr>
          <a:xfrm rot="21220300">
            <a:off x="552042" y="1911607"/>
            <a:ext cx="2414005" cy="30601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509AD7-B72A-F2CD-F4C7-CDD5151D9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62" y="4034064"/>
            <a:ext cx="7795799" cy="1217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7AFBF58-B959-9C69-BE6A-A2DFC80D1F83}"/>
              </a:ext>
            </a:extLst>
          </p:cNvPr>
          <p:cNvSpPr txBox="1"/>
          <p:nvPr/>
        </p:nvSpPr>
        <p:spPr>
          <a:xfrm>
            <a:off x="3049228" y="752157"/>
            <a:ext cx="86002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00312C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Entra en vigor la </a:t>
            </a:r>
            <a:r>
              <a:rPr lang="es-MX" sz="2400" b="1" dirty="0">
                <a:solidFill>
                  <a:srgbClr val="711031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ley de Transparencia y Acceso a la Información Pública </a:t>
            </a:r>
            <a:r>
              <a:rPr lang="es-MX" sz="2400" b="1" dirty="0">
                <a:solidFill>
                  <a:srgbClr val="00312C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del Estado de Baja California Sur</a:t>
            </a:r>
            <a:br>
              <a:rPr lang="es-MX" sz="2400" b="1" dirty="0">
                <a:solidFill>
                  <a:srgbClr val="00312C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endParaRPr lang="es-MX" sz="2400" b="1" dirty="0">
              <a:solidFill>
                <a:srgbClr val="00312C"/>
              </a:solidFill>
              <a:latin typeface="Montserrat Black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00312C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Creación del </a:t>
            </a:r>
            <a:r>
              <a:rPr lang="es-MX" sz="2400" b="1" dirty="0">
                <a:solidFill>
                  <a:srgbClr val="711031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Órgano Administrativo Desconcentrado</a:t>
            </a:r>
            <a:r>
              <a:rPr lang="es-MX" sz="2400" b="1" dirty="0">
                <a:solidFill>
                  <a:srgbClr val="00312C"/>
                </a:solidFill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 Instituto de Transparencia para el Pueblo sectorizado a la Secretaría de la Contraloría y Transparencia Gubernamental del Gobierno del Estado de Baja California Sur</a:t>
            </a:r>
          </a:p>
        </p:txBody>
      </p:sp>
      <p:sp>
        <p:nvSpPr>
          <p:cNvPr id="10" name="Pentágono 33">
            <a:extLst>
              <a:ext uri="{FF2B5EF4-FFF2-40B4-BE49-F238E27FC236}">
                <a16:creationId xmlns:a16="http://schemas.microsoft.com/office/drawing/2014/main" id="{5851B2FA-1298-C190-8BA3-D7F1573FD093}"/>
              </a:ext>
            </a:extLst>
          </p:cNvPr>
          <p:cNvSpPr/>
          <p:nvPr/>
        </p:nvSpPr>
        <p:spPr>
          <a:xfrm>
            <a:off x="752063" y="569326"/>
            <a:ext cx="2086387" cy="828668"/>
          </a:xfrm>
          <a:prstGeom prst="homePlate">
            <a:avLst/>
          </a:prstGeom>
          <a:gradFill flip="none" rotWithShape="1">
            <a:gsLst>
              <a:gs pos="0">
                <a:srgbClr val="235C4E"/>
              </a:gs>
              <a:gs pos="100000">
                <a:srgbClr val="11322C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2026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D5E52D2-DA89-5898-1F68-2C2FCEE2D8D9}"/>
              </a:ext>
            </a:extLst>
          </p:cNvPr>
          <p:cNvSpPr/>
          <p:nvPr/>
        </p:nvSpPr>
        <p:spPr>
          <a:xfrm>
            <a:off x="264346" y="641483"/>
            <a:ext cx="713067" cy="697049"/>
          </a:xfrm>
          <a:prstGeom prst="ellipse">
            <a:avLst/>
          </a:prstGeom>
          <a:solidFill>
            <a:srgbClr val="11322C"/>
          </a:solidFill>
          <a:ln w="57150">
            <a:solidFill>
              <a:srgbClr val="EDD899"/>
            </a:solidFill>
          </a:ln>
          <a:effectLst>
            <a:outerShdw blurRad="50800" dist="381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00"/>
          </a:p>
        </p:txBody>
      </p:sp>
    </p:spTree>
    <p:extLst>
      <p:ext uri="{BB962C8B-B14F-4D97-AF65-F5344CB8AC3E}">
        <p14:creationId xmlns:p14="http://schemas.microsoft.com/office/powerpoint/2010/main" val="1156057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15DEE-A0BA-4833-D9FF-521DC2E78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674835B-6236-4A7D-1D21-5BE67A427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7"/>
            <a:ext cx="12209483" cy="6866577"/>
          </a:xfrm>
          <a:prstGeom prst="rect">
            <a:avLst/>
          </a:prstGeom>
        </p:spPr>
      </p:pic>
      <p:sp>
        <p:nvSpPr>
          <p:cNvPr id="5" name="Google Shape;328;g36c0166e9a2_1_0">
            <a:extLst>
              <a:ext uri="{FF2B5EF4-FFF2-40B4-BE49-F238E27FC236}">
                <a16:creationId xmlns:a16="http://schemas.microsoft.com/office/drawing/2014/main" id="{84FA2D75-CD92-CE4D-2ACD-2AD25D03068F}"/>
              </a:ext>
            </a:extLst>
          </p:cNvPr>
          <p:cNvSpPr txBox="1"/>
          <p:nvPr/>
        </p:nvSpPr>
        <p:spPr>
          <a:xfrm>
            <a:off x="0" y="217003"/>
            <a:ext cx="8200103" cy="778887"/>
          </a:xfrm>
          <a:prstGeom prst="rect">
            <a:avLst/>
          </a:prstGeom>
          <a:gradFill>
            <a:gsLst>
              <a:gs pos="0">
                <a:srgbClr val="225F4F"/>
              </a:gs>
              <a:gs pos="73000">
                <a:srgbClr val="11312B"/>
              </a:gs>
              <a:gs pos="100000">
                <a:srgbClr val="11312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" name="Google Shape;329;g36c0166e9a2_1_0">
            <a:extLst>
              <a:ext uri="{FF2B5EF4-FFF2-40B4-BE49-F238E27FC236}">
                <a16:creationId xmlns:a16="http://schemas.microsoft.com/office/drawing/2014/main" id="{8B9533EC-9227-4410-8111-B1B7FA07C297}"/>
              </a:ext>
            </a:extLst>
          </p:cNvPr>
          <p:cNvSpPr txBox="1"/>
          <p:nvPr/>
        </p:nvSpPr>
        <p:spPr>
          <a:xfrm>
            <a:off x="144367" y="1239184"/>
            <a:ext cx="8113807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2400" b="1" dirty="0">
                <a:solidFill>
                  <a:srgbClr val="711031"/>
                </a:solidFill>
                <a:latin typeface="Montserrat Medium" pitchFamily="2" charset="0"/>
              </a:rPr>
              <a:t>Autoridad Garante Federal: </a:t>
            </a:r>
            <a:r>
              <a:rPr lang="es-MX" dirty="0">
                <a:latin typeface="Montserrat Medium" pitchFamily="2" charset="0"/>
              </a:rPr>
              <a:t>Transparencia para el Pueblo, órgano administrativo desconcentrado de la Secretaría Anticorrupción y Buen Gobierno;</a:t>
            </a:r>
          </a:p>
          <a:p>
            <a:endParaRPr lang="es-MX" dirty="0">
              <a:latin typeface="Montserrat Medium" pitchFamily="2" charset="0"/>
            </a:endParaRPr>
          </a:p>
          <a:p>
            <a:r>
              <a:rPr lang="es-MX" sz="2800" b="1" u="sng" dirty="0">
                <a:solidFill>
                  <a:srgbClr val="711031"/>
                </a:solidFill>
                <a:latin typeface="Montserrat Medium" pitchFamily="2" charset="0"/>
              </a:rPr>
              <a:t>Autoridad Garante Local: </a:t>
            </a:r>
            <a:r>
              <a:rPr lang="es-MX" sz="2000" dirty="0">
                <a:latin typeface="Montserrat Medium" pitchFamily="2" charset="0"/>
              </a:rPr>
              <a:t>Instituto de Transparencia  para el Pueblo de Baja California Sur, órgano administrativo desconcentrado de la Secretaría de la Contraloría y Transparencia Gubernamental del Gobierno del Estado de Baja California Sur, </a:t>
            </a:r>
            <a:r>
              <a:rPr lang="es-MX" b="1" dirty="0">
                <a:solidFill>
                  <a:srgbClr val="00312C"/>
                </a:solidFill>
                <a:latin typeface="Montserrat Medium" pitchFamily="2" charset="0"/>
              </a:rPr>
              <a:t>quien conocerá también de </a:t>
            </a:r>
            <a:r>
              <a:rPr lang="es-MX" sz="2000" b="1" dirty="0">
                <a:solidFill>
                  <a:srgbClr val="00312C"/>
                </a:solidFill>
                <a:latin typeface="Montserrat Medium" pitchFamily="2" charset="0"/>
              </a:rPr>
              <a:t>los </a:t>
            </a:r>
            <a:r>
              <a:rPr lang="es-MX" sz="2000" b="1" dirty="0">
                <a:solidFill>
                  <a:srgbClr val="711031"/>
                </a:solidFill>
                <a:latin typeface="Montserrat Medium" pitchFamily="2" charset="0"/>
              </a:rPr>
              <a:t>asuntos en materia de transparencia de los municipios del Estado</a:t>
            </a:r>
            <a:r>
              <a:rPr lang="es-MX" b="1" dirty="0">
                <a:solidFill>
                  <a:srgbClr val="00312C"/>
                </a:solidFill>
                <a:latin typeface="Montserrat Medium" pitchFamily="2" charset="0"/>
              </a:rPr>
              <a:t>, conforme a lo que establezcan sus respectivas leyes;</a:t>
            </a:r>
            <a:endParaRPr lang="es-MX" sz="1600" b="1" dirty="0">
              <a:solidFill>
                <a:srgbClr val="00312C"/>
              </a:solidFill>
              <a:latin typeface="Montserrat Medium" pitchFamily="2" charset="0"/>
            </a:endParaRPr>
          </a:p>
          <a:p>
            <a:endParaRPr lang="es-MX" dirty="0">
              <a:latin typeface="Montserrat Medium" pitchFamily="2" charset="0"/>
            </a:endParaRPr>
          </a:p>
        </p:txBody>
      </p:sp>
      <p:sp>
        <p:nvSpPr>
          <p:cNvPr id="7" name="Google Shape;330;g36c0166e9a2_1_0">
            <a:extLst>
              <a:ext uri="{FF2B5EF4-FFF2-40B4-BE49-F238E27FC236}">
                <a16:creationId xmlns:a16="http://schemas.microsoft.com/office/drawing/2014/main" id="{4BF08F98-EC2F-3266-1B2A-D76644D5ADB2}"/>
              </a:ext>
            </a:extLst>
          </p:cNvPr>
          <p:cNvSpPr txBox="1"/>
          <p:nvPr/>
        </p:nvSpPr>
        <p:spPr>
          <a:xfrm>
            <a:off x="255751" y="306394"/>
            <a:ext cx="79443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1" dirty="0">
                <a:solidFill>
                  <a:schemeClr val="lt1"/>
                </a:solidFill>
                <a:latin typeface="Montserrat Black" pitchFamily="2" charset="0"/>
                <a:ea typeface="Noto Sans"/>
                <a:cs typeface="Noto Sans"/>
                <a:sym typeface="Noto Sans"/>
              </a:rPr>
              <a:t>AUTORIDAD GARANTE</a:t>
            </a:r>
            <a:endParaRPr sz="3200" dirty="0">
              <a:solidFill>
                <a:schemeClr val="lt1"/>
              </a:solidFill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9009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>
            <a:extLst>
              <a:ext uri="{FF2B5EF4-FFF2-40B4-BE49-F238E27FC236}">
                <a16:creationId xmlns:a16="http://schemas.microsoft.com/office/drawing/2014/main" id="{7C8BE41A-2FE1-4C1D-1A8B-C4DB00BB2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"/>
            <a:ext cx="12192000" cy="6862515"/>
          </a:xfrm>
          <a:prstGeom prst="rect">
            <a:avLst/>
          </a:prstGeom>
        </p:spPr>
      </p:pic>
      <p:sp>
        <p:nvSpPr>
          <p:cNvPr id="6" name="Banner superior verde 22pts">
            <a:extLst>
              <a:ext uri="{FF2B5EF4-FFF2-40B4-BE49-F238E27FC236}">
                <a16:creationId xmlns:a16="http://schemas.microsoft.com/office/drawing/2014/main" id="{4EE0A943-267D-8707-1A0A-B1A866CDA937}"/>
              </a:ext>
            </a:extLst>
          </p:cNvPr>
          <p:cNvSpPr txBox="1"/>
          <p:nvPr/>
        </p:nvSpPr>
        <p:spPr>
          <a:xfrm>
            <a:off x="425876" y="499574"/>
            <a:ext cx="11062972" cy="602535"/>
          </a:xfrm>
          <a:custGeom>
            <a:avLst/>
            <a:gdLst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724486 w 7724486"/>
              <a:gd name="connsiteY2" fmla="*/ 701482 h 701482"/>
              <a:gd name="connsiteX3" fmla="*/ 0 w 7724486"/>
              <a:gd name="connsiteY3" fmla="*/ 701482 h 701482"/>
              <a:gd name="connsiteX4" fmla="*/ 0 w 7724486"/>
              <a:gd name="connsiteY4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723579 w 7724486"/>
              <a:gd name="connsiteY2" fmla="*/ 346607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347605 w 7724486"/>
              <a:gd name="connsiteY2" fmla="*/ 356834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571260 w 7724486"/>
              <a:gd name="connsiteY2" fmla="*/ 361198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67988 w 7724486"/>
              <a:gd name="connsiteY2" fmla="*/ 363276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379896 w 7724486"/>
              <a:gd name="connsiteY2" fmla="*/ 358966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4486" h="701482">
                <a:moveTo>
                  <a:pt x="0" y="0"/>
                </a:moveTo>
                <a:lnTo>
                  <a:pt x="7724486" y="0"/>
                </a:lnTo>
                <a:lnTo>
                  <a:pt x="7379896" y="358966"/>
                </a:lnTo>
                <a:lnTo>
                  <a:pt x="7724486" y="701482"/>
                </a:lnTo>
                <a:lnTo>
                  <a:pt x="0" y="70148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76C5A">
                  <a:lumMod val="79000"/>
                </a:srgbClr>
              </a:gs>
              <a:gs pos="100000">
                <a:srgbClr val="11312B"/>
              </a:gs>
            </a:gsLst>
            <a:lin ang="10800000" scaled="1"/>
            <a:tileRect/>
          </a:gradFill>
          <a:ln w="38100">
            <a:solidFill>
              <a:srgbClr val="AE8420"/>
            </a:solidFill>
          </a:ln>
        </p:spPr>
        <p:txBody>
          <a:bodyPr spcFirstLastPara="1" wrap="square" lIns="360000" tIns="0" rIns="0" bIns="0" anchor="ctr" anchorCtr="0">
            <a:normAutofit/>
          </a:bodyPr>
          <a:lstStyle/>
          <a:p>
            <a:pPr>
              <a:defRPr/>
            </a:pPr>
            <a:r>
              <a:rPr lang="es-MX" sz="2200" b="1" spc="-10" dirty="0">
                <a:solidFill>
                  <a:schemeClr val="bg1"/>
                </a:solidFill>
                <a:latin typeface="Montserrat Black" pitchFamily="2" charset="0"/>
              </a:rPr>
              <a:t>Consejo del Sistema Nacional de Acceso a la Información Pública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FB2B73F3-9379-A287-F17E-8D184897893B}"/>
              </a:ext>
            </a:extLst>
          </p:cNvPr>
          <p:cNvGrpSpPr/>
          <p:nvPr/>
        </p:nvGrpSpPr>
        <p:grpSpPr>
          <a:xfrm>
            <a:off x="5469757" y="4205636"/>
            <a:ext cx="1497505" cy="1353910"/>
            <a:chOff x="4301860" y="4382181"/>
            <a:chExt cx="1497505" cy="135391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A24C60BC-B31D-14EC-694D-B77082DB244B}"/>
                </a:ext>
              </a:extLst>
            </p:cNvPr>
            <p:cNvGrpSpPr/>
            <p:nvPr/>
          </p:nvGrpSpPr>
          <p:grpSpPr>
            <a:xfrm>
              <a:off x="4301860" y="4382181"/>
              <a:ext cx="1497505" cy="1353910"/>
              <a:chOff x="607218" y="2900363"/>
              <a:chExt cx="1497505" cy="1353910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42670573-0A0E-495A-52C0-49F141DAF076}"/>
                  </a:ext>
                </a:extLst>
              </p:cNvPr>
              <p:cNvSpPr/>
              <p:nvPr/>
            </p:nvSpPr>
            <p:spPr>
              <a:xfrm>
                <a:off x="623733" y="2902515"/>
                <a:ext cx="1480990" cy="135175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alpha val="31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9177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t" anchorCtr="0"/>
              <a:lstStyle/>
              <a:p>
                <a:pPr lvl="0"/>
                <a:r>
                  <a:rPr lang="es-MX" sz="1200" kern="100" dirty="0">
                    <a:solidFill>
                      <a:srgbClr val="002F2A"/>
                    </a:solidFill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El Instituto Nacional Electoral </a:t>
                </a:r>
              </a:p>
            </p:txBody>
          </p: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14BE0634-735E-F21E-23A0-0E2E6C875807}"/>
                  </a:ext>
                </a:extLst>
              </p:cNvPr>
              <p:cNvCxnSpPr/>
              <p:nvPr/>
            </p:nvCxnSpPr>
            <p:spPr>
              <a:xfrm>
                <a:off x="607218" y="2900363"/>
                <a:ext cx="0" cy="1353910"/>
              </a:xfrm>
              <a:prstGeom prst="line">
                <a:avLst/>
              </a:prstGeom>
              <a:ln w="38100">
                <a:solidFill>
                  <a:srgbClr val="185B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F499A9F8-6717-905D-0676-243C16A5E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E7E6E6"/>
                </a:clrFrom>
                <a:clrTo>
                  <a:srgbClr val="E7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7147" y="5255577"/>
              <a:ext cx="1186931" cy="372905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D7C5275-FAC5-5FA5-5D85-904F1ACE6CD7}"/>
              </a:ext>
            </a:extLst>
          </p:cNvPr>
          <p:cNvGrpSpPr/>
          <p:nvPr/>
        </p:nvGrpSpPr>
        <p:grpSpPr>
          <a:xfrm>
            <a:off x="1774434" y="4214689"/>
            <a:ext cx="1731170" cy="1356083"/>
            <a:chOff x="606537" y="4382181"/>
            <a:chExt cx="1731170" cy="1356083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92E4E17-1F1D-6F8C-B449-A774801109A6}"/>
                </a:ext>
              </a:extLst>
            </p:cNvPr>
            <p:cNvGrpSpPr/>
            <p:nvPr/>
          </p:nvGrpSpPr>
          <p:grpSpPr>
            <a:xfrm>
              <a:off x="606537" y="4382181"/>
              <a:ext cx="1731170" cy="1353910"/>
              <a:chOff x="607218" y="2900363"/>
              <a:chExt cx="1731170" cy="1353910"/>
            </a:xfrm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862A7CFD-7E51-653E-DC80-FA714180D707}"/>
                  </a:ext>
                </a:extLst>
              </p:cNvPr>
              <p:cNvSpPr/>
              <p:nvPr/>
            </p:nvSpPr>
            <p:spPr>
              <a:xfrm>
                <a:off x="623734" y="2902515"/>
                <a:ext cx="1714654" cy="135175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alpha val="31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9177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t" anchorCtr="0"/>
              <a:lstStyle/>
              <a:p>
                <a:pPr lvl="0"/>
                <a:r>
                  <a:rPr lang="es-MX" sz="1200" kern="100" dirty="0">
                    <a:solidFill>
                      <a:srgbClr val="002F2A"/>
                    </a:solidFill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El Centro Federal de Conciliación y Registro Laboral</a:t>
                </a:r>
              </a:p>
            </p:txBody>
          </p:sp>
          <p:cxnSp>
            <p:nvCxnSpPr>
              <p:cNvPr id="19" name="Conector recto 18">
                <a:extLst>
                  <a:ext uri="{FF2B5EF4-FFF2-40B4-BE49-F238E27FC236}">
                    <a16:creationId xmlns:a16="http://schemas.microsoft.com/office/drawing/2014/main" id="{A62452AC-424D-DB09-529F-11A4A9EF045F}"/>
                  </a:ext>
                </a:extLst>
              </p:cNvPr>
              <p:cNvCxnSpPr/>
              <p:nvPr/>
            </p:nvCxnSpPr>
            <p:spPr>
              <a:xfrm>
                <a:off x="607218" y="2900363"/>
                <a:ext cx="0" cy="1353910"/>
              </a:xfrm>
              <a:prstGeom prst="line">
                <a:avLst/>
              </a:prstGeom>
              <a:ln w="38100">
                <a:solidFill>
                  <a:srgbClr val="185B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F8988949-FEFA-669E-D831-660BE37ADDB7}"/>
                </a:ext>
              </a:extLst>
            </p:cNvPr>
            <p:cNvGrpSpPr/>
            <p:nvPr/>
          </p:nvGrpSpPr>
          <p:grpSpPr>
            <a:xfrm>
              <a:off x="1077659" y="5102907"/>
              <a:ext cx="788926" cy="635357"/>
              <a:chOff x="1114824" y="5102907"/>
              <a:chExt cx="788926" cy="635357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E58C2B7-BD49-3485-EADA-D675E28EB638}"/>
                  </a:ext>
                </a:extLst>
              </p:cNvPr>
              <p:cNvSpPr txBox="1"/>
              <p:nvPr/>
            </p:nvSpPr>
            <p:spPr>
              <a:xfrm>
                <a:off x="1114824" y="5399710"/>
                <a:ext cx="78892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1">
                <a:spAutoFit/>
              </a:bodyPr>
              <a:lstStyle/>
              <a:p>
                <a:pPr algn="ctr"/>
                <a:r>
                  <a:rPr lang="es-MX" sz="550" b="1" spc="30" dirty="0">
                    <a:solidFill>
                      <a:srgbClr val="185B4F"/>
                    </a:solidFill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CENTRO FEDERAL </a:t>
                </a:r>
              </a:p>
              <a:p>
                <a:pPr algn="ctr"/>
                <a:r>
                  <a:rPr lang="es-MX" sz="550" b="1" spc="30" dirty="0">
                    <a:solidFill>
                      <a:srgbClr val="185B4F"/>
                    </a:solidFill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DE CONCILIACIÓN Y REGISTRO LABORAL</a:t>
                </a:r>
              </a:p>
            </p:txBody>
          </p: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FAB9D20A-6816-CE3E-0576-10A56A7DA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9907" y="5102907"/>
                <a:ext cx="318761" cy="318761"/>
              </a:xfrm>
              <a:prstGeom prst="rect">
                <a:avLst/>
              </a:prstGeom>
            </p:spPr>
          </p:pic>
        </p:grp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8FEA22A-59AC-84F3-C4B2-B3A4713F2924}"/>
              </a:ext>
            </a:extLst>
          </p:cNvPr>
          <p:cNvGrpSpPr/>
          <p:nvPr/>
        </p:nvGrpSpPr>
        <p:grpSpPr>
          <a:xfrm>
            <a:off x="3673991" y="4214689"/>
            <a:ext cx="1674020" cy="1353910"/>
            <a:chOff x="2506094" y="4382181"/>
            <a:chExt cx="1674020" cy="1353910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16552DE8-5CD5-D803-8027-75ADFCC5E927}"/>
                </a:ext>
              </a:extLst>
            </p:cNvPr>
            <p:cNvGrpSpPr/>
            <p:nvPr/>
          </p:nvGrpSpPr>
          <p:grpSpPr>
            <a:xfrm>
              <a:off x="2506094" y="4382181"/>
              <a:ext cx="1674020" cy="1353910"/>
              <a:chOff x="607218" y="2900363"/>
              <a:chExt cx="1674020" cy="1353910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A721B4CF-1BF2-B492-65BD-BD6F67AA49DE}"/>
                  </a:ext>
                </a:extLst>
              </p:cNvPr>
              <p:cNvSpPr/>
              <p:nvPr/>
            </p:nvSpPr>
            <p:spPr>
              <a:xfrm>
                <a:off x="623734" y="2902515"/>
                <a:ext cx="1657504" cy="135175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alpha val="31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9177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t" anchorCtr="0"/>
              <a:lstStyle/>
              <a:p>
                <a:pPr lvl="0"/>
                <a:r>
                  <a:rPr lang="es-MX" sz="1200" kern="100" dirty="0">
                    <a:solidFill>
                      <a:srgbClr val="002F2A"/>
                    </a:solidFill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El Tribunal Federal de Conciliación y Arbitraje</a:t>
                </a:r>
              </a:p>
            </p:txBody>
          </p: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F1C769FB-C109-B1D8-24AE-58FCDFB973A1}"/>
                  </a:ext>
                </a:extLst>
              </p:cNvPr>
              <p:cNvCxnSpPr/>
              <p:nvPr/>
            </p:nvCxnSpPr>
            <p:spPr>
              <a:xfrm>
                <a:off x="607218" y="2900363"/>
                <a:ext cx="0" cy="1353910"/>
              </a:xfrm>
              <a:prstGeom prst="line">
                <a:avLst/>
              </a:prstGeom>
              <a:ln w="38100">
                <a:solidFill>
                  <a:srgbClr val="185B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8CD83BA5-A360-DA37-B638-5C03363F9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0270" y="5142505"/>
              <a:ext cx="1325669" cy="555926"/>
            </a:xfrm>
            <a:prstGeom prst="rect">
              <a:avLst/>
            </a:prstGeom>
          </p:spPr>
        </p:pic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EF92B3B-EC0C-892F-DEF7-3BBDCFF9A12E}"/>
              </a:ext>
            </a:extLst>
          </p:cNvPr>
          <p:cNvSpPr txBox="1"/>
          <p:nvPr/>
        </p:nvSpPr>
        <p:spPr>
          <a:xfrm>
            <a:off x="651833" y="1173884"/>
            <a:ext cx="10637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b="1" i="0" u="none" strike="noStrike" kern="100" cap="none" spc="0" normalizeH="0" baseline="0" noProof="0" dirty="0">
                <a:ln>
                  <a:noFill/>
                </a:ln>
                <a:solidFill>
                  <a:srgbClr val="276C5A"/>
                </a:solidFill>
                <a:effectLst/>
                <a:uLnTx/>
                <a:uFillTx/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Órgano colegiado y máximo rector </a:t>
            </a:r>
            <a:r>
              <a:rPr kumimoji="0" lang="es-MX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de coordinación y deliberación del </a:t>
            </a:r>
            <a:r>
              <a:rPr kumimoji="0" lang="es-MX" b="1" i="0" u="none" strike="noStrike" kern="100" cap="none" spc="0" normalizeH="0" baseline="0" noProof="0" dirty="0">
                <a:ln>
                  <a:noFill/>
                </a:ln>
                <a:solidFill>
                  <a:srgbClr val="711031"/>
                </a:solidFill>
                <a:effectLst/>
                <a:uLnTx/>
                <a:uFillTx/>
                <a:latin typeface="Montserrat Black" pitchFamily="2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SNAIP</a:t>
            </a:r>
            <a:r>
              <a:rPr kumimoji="0" lang="es-MX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, funciona bajo los principios de certeza, congruencia, eficacia, independencia, legalidad, objetividad, profesionalismo, publicidad y transparencia.</a:t>
            </a:r>
          </a:p>
        </p:txBody>
      </p:sp>
      <p:sp>
        <p:nvSpPr>
          <p:cNvPr id="26" name="Redondear rectángulo de una esquina 16">
            <a:extLst>
              <a:ext uri="{FF2B5EF4-FFF2-40B4-BE49-F238E27FC236}">
                <a16:creationId xmlns:a16="http://schemas.microsoft.com/office/drawing/2014/main" id="{1B33BCF6-85E9-B560-40BB-57851C3295C5}"/>
              </a:ext>
            </a:extLst>
          </p:cNvPr>
          <p:cNvSpPr/>
          <p:nvPr/>
        </p:nvSpPr>
        <p:spPr>
          <a:xfrm>
            <a:off x="1774434" y="2188502"/>
            <a:ext cx="7172867" cy="351979"/>
          </a:xfrm>
          <a:prstGeom prst="round1Rect">
            <a:avLst/>
          </a:prstGeom>
          <a:solidFill>
            <a:srgbClr val="1F59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kern="100" dirty="0">
                <a:solidFill>
                  <a:schemeClr val="bg1"/>
                </a:solidFill>
                <a:latin typeface="Montserrat Medium" pitchFamily="2" charset="0"/>
                <a:ea typeface="Noto Sans" panose="020B0502040504020204" pitchFamily="34" charset="0"/>
                <a:cs typeface="Noto Sans" panose="020B0502040504020204" pitchFamily="34" charset="0"/>
              </a:rPr>
              <a:t>Integrado por:</a:t>
            </a:r>
            <a:endParaRPr lang="es-MX" kern="100" dirty="0">
              <a:solidFill>
                <a:schemeClr val="bg1"/>
              </a:solidFill>
              <a:latin typeface="Montserrat Medium" pitchFamily="2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5C5E16C-DE79-DE02-C8D6-74D9A632A666}"/>
              </a:ext>
            </a:extLst>
          </p:cNvPr>
          <p:cNvGrpSpPr/>
          <p:nvPr/>
        </p:nvGrpSpPr>
        <p:grpSpPr>
          <a:xfrm>
            <a:off x="7073559" y="4162523"/>
            <a:ext cx="1855851" cy="1378917"/>
            <a:chOff x="5905662" y="4293803"/>
            <a:chExt cx="1855851" cy="1378917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7F49EF69-CCF8-F66F-B717-2038D2F80C9E}"/>
                </a:ext>
              </a:extLst>
            </p:cNvPr>
            <p:cNvGrpSpPr/>
            <p:nvPr/>
          </p:nvGrpSpPr>
          <p:grpSpPr>
            <a:xfrm>
              <a:off x="5905662" y="4293803"/>
              <a:ext cx="1855851" cy="1378917"/>
              <a:chOff x="607218" y="2811985"/>
              <a:chExt cx="1497505" cy="1378917"/>
            </a:xfrm>
          </p:grpSpPr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9B8B042A-1183-EE8F-04D6-BF2518408F5A}"/>
                  </a:ext>
                </a:extLst>
              </p:cNvPr>
              <p:cNvSpPr/>
              <p:nvPr/>
            </p:nvSpPr>
            <p:spPr>
              <a:xfrm>
                <a:off x="623733" y="2811985"/>
                <a:ext cx="1480990" cy="135175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alpha val="31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9177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Ins="36000" rtlCol="0" anchor="t" anchorCtr="0"/>
              <a:lstStyle/>
              <a:p>
                <a:pPr lvl="0" algn="r"/>
                <a:r>
                  <a:rPr lang="es-MX" sz="1200" kern="100" dirty="0">
                    <a:solidFill>
                      <a:srgbClr val="002F2A"/>
                    </a:solidFill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La presidencia de cada Comité de los Subsistemas de Transparencia</a:t>
                </a:r>
              </a:p>
            </p:txBody>
          </p:sp>
          <p:cxnSp>
            <p:nvCxnSpPr>
              <p:cNvPr id="31" name="Conector recto 30">
                <a:extLst>
                  <a:ext uri="{FF2B5EF4-FFF2-40B4-BE49-F238E27FC236}">
                    <a16:creationId xmlns:a16="http://schemas.microsoft.com/office/drawing/2014/main" id="{A6BE1DDE-5416-AA97-6016-DE980F947273}"/>
                  </a:ext>
                </a:extLst>
              </p:cNvPr>
              <p:cNvCxnSpPr/>
              <p:nvPr/>
            </p:nvCxnSpPr>
            <p:spPr>
              <a:xfrm>
                <a:off x="607218" y="2836992"/>
                <a:ext cx="0" cy="1353910"/>
              </a:xfrm>
              <a:prstGeom prst="line">
                <a:avLst/>
              </a:prstGeom>
              <a:ln w="38100">
                <a:solidFill>
                  <a:srgbClr val="185B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2498830D-4E09-F17A-C278-60A7FAFD6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E7E6E6"/>
                </a:clrFrom>
                <a:clrTo>
                  <a:srgbClr val="E7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6409" y="4981420"/>
              <a:ext cx="987544" cy="678313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B1C45AD5-2E26-FAAA-A9D2-6B3A4BB973A1}"/>
              </a:ext>
            </a:extLst>
          </p:cNvPr>
          <p:cNvGrpSpPr/>
          <p:nvPr/>
        </p:nvGrpSpPr>
        <p:grpSpPr>
          <a:xfrm>
            <a:off x="1774434" y="2700686"/>
            <a:ext cx="2194037" cy="1353910"/>
            <a:chOff x="606537" y="2877231"/>
            <a:chExt cx="2194037" cy="1353910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24088923-0D8C-0BA4-F0E0-7C27995DAF16}"/>
                </a:ext>
              </a:extLst>
            </p:cNvPr>
            <p:cNvGrpSpPr/>
            <p:nvPr/>
          </p:nvGrpSpPr>
          <p:grpSpPr>
            <a:xfrm>
              <a:off x="606537" y="2877231"/>
              <a:ext cx="2194037" cy="1353910"/>
              <a:chOff x="607218" y="2900363"/>
              <a:chExt cx="2194037" cy="1353910"/>
            </a:xfrm>
          </p:grpSpPr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4E357A4F-47D3-3E0E-B9A0-FEA5CD732CB1}"/>
                  </a:ext>
                </a:extLst>
              </p:cNvPr>
              <p:cNvSpPr/>
              <p:nvPr/>
            </p:nvSpPr>
            <p:spPr>
              <a:xfrm>
                <a:off x="623734" y="2902515"/>
                <a:ext cx="2177521" cy="135175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alpha val="31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9177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Ins="36000" rtlCol="0" anchor="t" anchorCtr="0"/>
              <a:lstStyle/>
              <a:p>
                <a:pPr>
                  <a:defRPr/>
                </a:pPr>
                <a:r>
                  <a:rPr lang="es-MX" sz="1200" kern="100" dirty="0">
                    <a:solidFill>
                      <a:srgbClr val="002F2A"/>
                    </a:solidFill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La Secretaría Anticorrupción y Buen Gobierno, </a:t>
                </a:r>
                <a:r>
                  <a:rPr lang="es-MX" sz="1200" b="1" kern="100" dirty="0">
                    <a:solidFill>
                      <a:srgbClr val="002F2A"/>
                    </a:solidFill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quien lo presidirá</a:t>
                </a:r>
              </a:p>
            </p:txBody>
          </p:sp>
          <p:cxnSp>
            <p:nvCxnSpPr>
              <p:cNvPr id="36" name="Conector recto 35">
                <a:extLst>
                  <a:ext uri="{FF2B5EF4-FFF2-40B4-BE49-F238E27FC236}">
                    <a16:creationId xmlns:a16="http://schemas.microsoft.com/office/drawing/2014/main" id="{C2D2EE43-D8B6-4E5C-994E-FCBE1333CE17}"/>
                  </a:ext>
                </a:extLst>
              </p:cNvPr>
              <p:cNvCxnSpPr/>
              <p:nvPr/>
            </p:nvCxnSpPr>
            <p:spPr>
              <a:xfrm>
                <a:off x="607218" y="2900363"/>
                <a:ext cx="0" cy="1353910"/>
              </a:xfrm>
              <a:prstGeom prst="line">
                <a:avLst/>
              </a:prstGeom>
              <a:ln w="38100">
                <a:solidFill>
                  <a:srgbClr val="185B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C93F3452-EC23-22DF-0840-37880B1FA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315" y="3791654"/>
              <a:ext cx="1960482" cy="351882"/>
            </a:xfrm>
            <a:prstGeom prst="rect">
              <a:avLst/>
            </a:prstGeom>
          </p:spPr>
        </p:pic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DE77723-D436-1A0E-D8F6-77B4D2C9F0C7}"/>
              </a:ext>
            </a:extLst>
          </p:cNvPr>
          <p:cNvGrpSpPr/>
          <p:nvPr/>
        </p:nvGrpSpPr>
        <p:grpSpPr>
          <a:xfrm>
            <a:off x="4150241" y="2664474"/>
            <a:ext cx="3113656" cy="1353910"/>
            <a:chOff x="2982344" y="2877231"/>
            <a:chExt cx="3113656" cy="1353910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7059D0DE-4645-8638-2E6A-1778EF48F703}"/>
                </a:ext>
              </a:extLst>
            </p:cNvPr>
            <p:cNvGrpSpPr/>
            <p:nvPr/>
          </p:nvGrpSpPr>
          <p:grpSpPr>
            <a:xfrm>
              <a:off x="2982344" y="2877231"/>
              <a:ext cx="3113656" cy="1353910"/>
              <a:chOff x="607218" y="2900363"/>
              <a:chExt cx="3113656" cy="1353910"/>
            </a:xfrm>
          </p:grpSpPr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3D917A46-9D52-4182-E5E1-71402AFE73AB}"/>
                  </a:ext>
                </a:extLst>
              </p:cNvPr>
              <p:cNvSpPr/>
              <p:nvPr/>
            </p:nvSpPr>
            <p:spPr>
              <a:xfrm>
                <a:off x="623734" y="2902515"/>
                <a:ext cx="3097140" cy="135175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alpha val="31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9177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tlCol="0" anchor="t" anchorCtr="0"/>
              <a:lstStyle/>
              <a:p>
                <a:pPr>
                  <a:defRPr/>
                </a:pPr>
                <a:r>
                  <a:rPr lang="es-MX" sz="1200" kern="100" dirty="0">
                    <a:solidFill>
                      <a:srgbClr val="002F2A"/>
                    </a:solidFill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La Agencia de Transformación Digital y Telecomunicaciones </a:t>
                </a:r>
              </a:p>
            </p:txBody>
          </p:sp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29CD451E-B028-4717-DEC0-FC9BE7C4DA0D}"/>
                  </a:ext>
                </a:extLst>
              </p:cNvPr>
              <p:cNvCxnSpPr/>
              <p:nvPr/>
            </p:nvCxnSpPr>
            <p:spPr>
              <a:xfrm>
                <a:off x="607218" y="2900363"/>
                <a:ext cx="0" cy="1353910"/>
              </a:xfrm>
              <a:prstGeom prst="line">
                <a:avLst/>
              </a:prstGeom>
              <a:ln w="38100">
                <a:solidFill>
                  <a:srgbClr val="185B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C9A78DD9-8DEC-3408-0FFF-94DB68067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6611" y="3730558"/>
              <a:ext cx="2785123" cy="474074"/>
            </a:xfrm>
            <a:prstGeom prst="rect">
              <a:avLst/>
            </a:prstGeom>
          </p:spPr>
        </p:pic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A80A182D-495C-DF91-7D4C-B611107B05B5}"/>
              </a:ext>
            </a:extLst>
          </p:cNvPr>
          <p:cNvGrpSpPr/>
          <p:nvPr/>
        </p:nvGrpSpPr>
        <p:grpSpPr>
          <a:xfrm>
            <a:off x="7446176" y="2639474"/>
            <a:ext cx="1483234" cy="1407442"/>
            <a:chOff x="6278279" y="2824977"/>
            <a:chExt cx="1483234" cy="1406164"/>
          </a:xfrm>
        </p:grpSpPr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EB21C98B-77D4-BE1D-4E46-B22C10CEC205}"/>
                </a:ext>
              </a:extLst>
            </p:cNvPr>
            <p:cNvGrpSpPr/>
            <p:nvPr/>
          </p:nvGrpSpPr>
          <p:grpSpPr>
            <a:xfrm>
              <a:off x="6278279" y="2824977"/>
              <a:ext cx="1483234" cy="1406164"/>
              <a:chOff x="607218" y="2848109"/>
              <a:chExt cx="1483234" cy="1406164"/>
            </a:xfrm>
          </p:grpSpPr>
          <p:sp>
            <p:nvSpPr>
              <p:cNvPr id="45" name="Rectángulo 44">
                <a:extLst>
                  <a:ext uri="{FF2B5EF4-FFF2-40B4-BE49-F238E27FC236}">
                    <a16:creationId xmlns:a16="http://schemas.microsoft.com/office/drawing/2014/main" id="{FB8AA354-56F3-644D-1B4E-A645D5660446}"/>
                  </a:ext>
                </a:extLst>
              </p:cNvPr>
              <p:cNvSpPr/>
              <p:nvPr/>
            </p:nvSpPr>
            <p:spPr>
              <a:xfrm>
                <a:off x="623733" y="2848109"/>
                <a:ext cx="1466719" cy="135175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alpha val="31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19177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rIns="36000" rtlCol="0" anchor="t" anchorCtr="0"/>
              <a:lstStyle/>
              <a:p>
                <a:pPr>
                  <a:defRPr/>
                </a:pPr>
                <a:r>
                  <a:rPr lang="es-MX" sz="1200" kern="100" dirty="0">
                    <a:solidFill>
                      <a:srgbClr val="002F2A"/>
                    </a:solidFill>
                    <a:latin typeface="Montserrat Medium" pitchFamily="2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El Archivo General de la Nación</a:t>
                </a:r>
              </a:p>
            </p:txBody>
          </p:sp>
          <p:cxnSp>
            <p:nvCxnSpPr>
              <p:cNvPr id="46" name="Conector recto 45">
                <a:extLst>
                  <a:ext uri="{FF2B5EF4-FFF2-40B4-BE49-F238E27FC236}">
                    <a16:creationId xmlns:a16="http://schemas.microsoft.com/office/drawing/2014/main" id="{F2192F1E-EC46-1490-CED2-2F81737EEF06}"/>
                  </a:ext>
                </a:extLst>
              </p:cNvPr>
              <p:cNvCxnSpPr/>
              <p:nvPr/>
            </p:nvCxnSpPr>
            <p:spPr>
              <a:xfrm>
                <a:off x="607218" y="2900363"/>
                <a:ext cx="0" cy="1353910"/>
              </a:xfrm>
              <a:prstGeom prst="line">
                <a:avLst/>
              </a:prstGeom>
              <a:ln w="38100">
                <a:solidFill>
                  <a:srgbClr val="185B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F66FCDF0-A5F6-44F2-7F0A-44D49D5BB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4476" y="3486613"/>
              <a:ext cx="950840" cy="507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7256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1F4075-FB72-56BA-28FC-AB42EB33C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" y="0"/>
            <a:ext cx="12183979" cy="6858000"/>
          </a:xfrm>
          <a:prstGeom prst="rect">
            <a:avLst/>
          </a:prstGeom>
        </p:spPr>
      </p:pic>
      <p:sp>
        <p:nvSpPr>
          <p:cNvPr id="6" name="Google Shape;328;g36c0166e9a2_1_0">
            <a:extLst>
              <a:ext uri="{FF2B5EF4-FFF2-40B4-BE49-F238E27FC236}">
                <a16:creationId xmlns:a16="http://schemas.microsoft.com/office/drawing/2014/main" id="{29ED061F-2CA6-A055-4EEC-B5A33401179E}"/>
              </a:ext>
            </a:extLst>
          </p:cNvPr>
          <p:cNvSpPr txBox="1"/>
          <p:nvPr/>
        </p:nvSpPr>
        <p:spPr>
          <a:xfrm>
            <a:off x="0" y="95709"/>
            <a:ext cx="8510257" cy="494736"/>
          </a:xfrm>
          <a:prstGeom prst="rect">
            <a:avLst/>
          </a:prstGeom>
          <a:gradFill>
            <a:gsLst>
              <a:gs pos="0">
                <a:srgbClr val="225F4F"/>
              </a:gs>
              <a:gs pos="73000">
                <a:srgbClr val="11312B"/>
              </a:gs>
              <a:gs pos="100000">
                <a:srgbClr val="11312B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" name="Google Shape;330;g36c0166e9a2_1_0">
            <a:extLst>
              <a:ext uri="{FF2B5EF4-FFF2-40B4-BE49-F238E27FC236}">
                <a16:creationId xmlns:a16="http://schemas.microsoft.com/office/drawing/2014/main" id="{91576D7D-FC3E-6721-8B19-204D71E6334A}"/>
              </a:ext>
            </a:extLst>
          </p:cNvPr>
          <p:cNvSpPr txBox="1"/>
          <p:nvPr/>
        </p:nvSpPr>
        <p:spPr>
          <a:xfrm>
            <a:off x="236519" y="49597"/>
            <a:ext cx="65264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  <a:latin typeface="Montserrat Black" pitchFamily="2" charset="0"/>
              </a:rPr>
              <a:t>EL SUBSISTEMA ESTATAL</a:t>
            </a:r>
            <a:endParaRPr lang="es-MX" sz="3200" dirty="0">
              <a:solidFill>
                <a:schemeClr val="bg1"/>
              </a:solidFill>
              <a:latin typeface="Montserrat Black" pitchFamily="2" charset="0"/>
              <a:ea typeface="Noto Sans"/>
              <a:cs typeface="Noto Sans"/>
              <a:sym typeface="Noto Sans"/>
            </a:endParaRPr>
          </a:p>
        </p:txBody>
      </p:sp>
      <p:sp>
        <p:nvSpPr>
          <p:cNvPr id="8" name="Google Shape;329;g36c0166e9a2_1_0">
            <a:extLst>
              <a:ext uri="{FF2B5EF4-FFF2-40B4-BE49-F238E27FC236}">
                <a16:creationId xmlns:a16="http://schemas.microsoft.com/office/drawing/2014/main" id="{814A7C66-55FB-7A5A-EC78-604C66A3B9CB}"/>
              </a:ext>
            </a:extLst>
          </p:cNvPr>
          <p:cNvSpPr txBox="1"/>
          <p:nvPr/>
        </p:nvSpPr>
        <p:spPr>
          <a:xfrm>
            <a:off x="236078" y="611744"/>
            <a:ext cx="8310385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MX" b="1" dirty="0">
                <a:solidFill>
                  <a:srgbClr val="711031"/>
                </a:solidFill>
                <a:latin typeface="Montserrat Black" pitchFamily="2" charset="0"/>
              </a:rPr>
              <a:t>Función: </a:t>
            </a:r>
            <a:r>
              <a:rPr lang="es-MX" dirty="0">
                <a:latin typeface="Montserrat Medium" pitchFamily="2" charset="0"/>
              </a:rPr>
              <a:t>Coordinar la política de transparencia en BCS y colaborar con el Sistema Nacional.</a:t>
            </a:r>
          </a:p>
          <a:p>
            <a:r>
              <a:rPr lang="es-MX" sz="2800" b="1" dirty="0">
                <a:solidFill>
                  <a:srgbClr val="711031"/>
                </a:solidFill>
                <a:latin typeface="Montserrat Black" pitchFamily="2" charset="0"/>
              </a:rPr>
              <a:t>Integración del </a:t>
            </a:r>
            <a:r>
              <a:rPr lang="es-MX" sz="3600" b="1" dirty="0">
                <a:solidFill>
                  <a:schemeClr val="bg1"/>
                </a:solidFill>
                <a:highlight>
                  <a:srgbClr val="00312C"/>
                </a:highlight>
                <a:latin typeface="Montserrat Black" pitchFamily="2" charset="0"/>
              </a:rPr>
              <a:t>Comité Estatal:</a:t>
            </a:r>
            <a:r>
              <a:rPr lang="es-MX" sz="3600" b="1" dirty="0">
                <a:solidFill>
                  <a:srgbClr val="00312C"/>
                </a:solidFill>
                <a:highlight>
                  <a:srgbClr val="00312C"/>
                </a:highlight>
                <a:latin typeface="Montserrat Black" pitchFamily="2" charset="0"/>
              </a:rPr>
              <a:t> </a:t>
            </a:r>
            <a:endParaRPr lang="es-MX" sz="2800" b="1" dirty="0">
              <a:solidFill>
                <a:srgbClr val="00312C"/>
              </a:solidFill>
              <a:highlight>
                <a:srgbClr val="00312C"/>
              </a:highlight>
              <a:latin typeface="Montserrat Blac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312C"/>
                </a:solidFill>
                <a:latin typeface="Montserrat Black" pitchFamily="2" charset="0"/>
              </a:rPr>
              <a:t>Presidido</a:t>
            </a:r>
            <a:r>
              <a:rPr lang="es-MX" dirty="0">
                <a:latin typeface="Montserrat Medium" pitchFamily="2" charset="0"/>
              </a:rPr>
              <a:t> por la Secretaría de la </a:t>
            </a:r>
            <a:r>
              <a:rPr lang="es-MX" b="1" dirty="0">
                <a:latin typeface="Montserrat Medium" pitchFamily="2" charset="0"/>
              </a:rPr>
              <a:t>Contraloría y Transparencia Gubernamental del Estado </a:t>
            </a:r>
            <a:r>
              <a:rPr lang="es-MX" dirty="0">
                <a:latin typeface="Montserrat Medium" pitchFamily="2" charset="0"/>
              </a:rPr>
              <a:t>e </a:t>
            </a:r>
            <a:r>
              <a:rPr lang="es-MX" b="1" dirty="0">
                <a:latin typeface="Montserrat Black" pitchFamily="2" charset="0"/>
              </a:rPr>
              <a:t>integrado</a:t>
            </a:r>
            <a:r>
              <a:rPr lang="es-MX" b="1" dirty="0">
                <a:latin typeface="Montserrat Medium" pitchFamily="2" charset="0"/>
              </a:rPr>
              <a:t> por las </a:t>
            </a:r>
            <a:r>
              <a:rPr lang="es-MX" sz="2000" b="1" u="sng" dirty="0">
                <a:solidFill>
                  <a:srgbClr val="711031"/>
                </a:solidFill>
                <a:latin typeface="Montserrat Black" pitchFamily="2" charset="0"/>
              </a:rPr>
              <a:t>contralorías del </a:t>
            </a:r>
            <a:endParaRPr lang="es-MX" b="1" u="sng" dirty="0">
              <a:solidFill>
                <a:srgbClr val="711031"/>
              </a:solidFill>
              <a:latin typeface="Montserrat Blac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Montserrat Medium" pitchFamily="2" charset="0"/>
              </a:rPr>
              <a:t>Poder Legislativo</a:t>
            </a:r>
            <a:r>
              <a:rPr lang="es-MX" dirty="0">
                <a:latin typeface="Montserrat Medium" pitchFamily="2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Montserrat Medium" pitchFamily="2" charset="0"/>
              </a:rPr>
              <a:t>Poder Judicial</a:t>
            </a:r>
            <a:r>
              <a:rPr lang="es-MX" dirty="0">
                <a:latin typeface="Montserrat Medium" pitchFamily="2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Montserrat Medium" pitchFamily="2" charset="0"/>
              </a:rPr>
              <a:t>OIC del </a:t>
            </a:r>
            <a:r>
              <a:rPr lang="es-MX" b="1" dirty="0">
                <a:latin typeface="Montserrat Medium" pitchFamily="2" charset="0"/>
              </a:rPr>
              <a:t>Comisión Estatal de Derechos Humanos (CEDH)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Montserrat Medium" pitchFamily="2" charset="0"/>
              </a:rPr>
              <a:t>OIC de la Auditoría Superior del Estado </a:t>
            </a:r>
            <a:r>
              <a:rPr lang="es-MX" b="1" dirty="0">
                <a:latin typeface="Montserrat Medium" pitchFamily="2" charset="0"/>
              </a:rPr>
              <a:t>(ASE)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Montserrat Medium" pitchFamily="2" charset="0"/>
              </a:rPr>
              <a:t>Instituto Estatal Electoral </a:t>
            </a:r>
            <a:r>
              <a:rPr lang="es-MX" dirty="0">
                <a:latin typeface="Montserrat Medium" pitchFamily="2" charset="0"/>
              </a:rPr>
              <a:t>(</a:t>
            </a:r>
            <a:r>
              <a:rPr lang="es-MX" b="1" dirty="0">
                <a:latin typeface="Montserrat Medium" pitchFamily="2" charset="0"/>
              </a:rPr>
              <a:t>IEE)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Montserrat Medium" pitchFamily="2" charset="0"/>
              </a:rPr>
              <a:t>URA del Tribunal de Justicia Administrativa del Estado </a:t>
            </a:r>
            <a:r>
              <a:rPr lang="es-MX" b="1" dirty="0">
                <a:latin typeface="Montserrat Medium" pitchFamily="2" charset="0"/>
              </a:rPr>
              <a:t>(TJA)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Montserrat Medium" pitchFamily="2" charset="0"/>
              </a:rPr>
              <a:t>OIC u homólogo del Tribunal Estatal Electoral del Estado </a:t>
            </a:r>
            <a:r>
              <a:rPr lang="es-MX" b="1" dirty="0">
                <a:latin typeface="Montserrat Medium" pitchFamily="2" charset="0"/>
              </a:rPr>
              <a:t>(TEE) </a:t>
            </a:r>
          </a:p>
          <a:p>
            <a:r>
              <a:rPr lang="es-MX" b="1" u="sng" dirty="0">
                <a:solidFill>
                  <a:srgbClr val="711031"/>
                </a:solidFill>
                <a:latin typeface="Montserrat Medium" pitchFamily="2" charset="0"/>
              </a:rPr>
              <a:t>los 5 Ayuntamientos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Montserrat Medium" pitchFamily="2" charset="0"/>
              </a:rPr>
              <a:t>La Paz,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Montserrat Medium" pitchFamily="2" charset="0"/>
              </a:rPr>
              <a:t>Los Cabos,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Montserrat Medium" pitchFamily="2" charset="0"/>
              </a:rPr>
              <a:t>Comondú,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Montserrat Medium" pitchFamily="2" charset="0"/>
              </a:rPr>
              <a:t>Loreto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>
                <a:latin typeface="Montserrat Medium" pitchFamily="2" charset="0"/>
              </a:rPr>
              <a:t>Mulegé</a:t>
            </a:r>
            <a:r>
              <a:rPr lang="es-MX" dirty="0">
                <a:latin typeface="Montserrat Medium" pitchFamily="2" charset="0"/>
              </a:rPr>
              <a:t>.</a:t>
            </a:r>
            <a:endParaRPr dirty="0">
              <a:solidFill>
                <a:schemeClr val="dk1"/>
              </a:solidFill>
              <a:latin typeface="Montserrat Medium" pitchFamily="2" charset="0"/>
              <a:ea typeface="Noto Sans"/>
              <a:cs typeface="Noto Sans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84070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6EA84E8-5C27-CD84-8618-5674F7D69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9050"/>
            <a:ext cx="12144525" cy="6829425"/>
          </a:xfrm>
          <a:prstGeom prst="rect">
            <a:avLst/>
          </a:prstGeom>
        </p:spPr>
      </p:pic>
      <p:sp>
        <p:nvSpPr>
          <p:cNvPr id="8" name="Google Shape;103;p15">
            <a:extLst>
              <a:ext uri="{FF2B5EF4-FFF2-40B4-BE49-F238E27FC236}">
                <a16:creationId xmlns:a16="http://schemas.microsoft.com/office/drawing/2014/main" id="{DA179CE3-7423-EFDC-8FBB-4802ABA029C4}"/>
              </a:ext>
            </a:extLst>
          </p:cNvPr>
          <p:cNvSpPr txBox="1"/>
          <p:nvPr/>
        </p:nvSpPr>
        <p:spPr>
          <a:xfrm>
            <a:off x="27997" y="441611"/>
            <a:ext cx="8455192" cy="596990"/>
          </a:xfrm>
          <a:custGeom>
            <a:avLst/>
            <a:gdLst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724486 w 7724486"/>
              <a:gd name="connsiteY2" fmla="*/ 701482 h 701482"/>
              <a:gd name="connsiteX3" fmla="*/ 0 w 7724486"/>
              <a:gd name="connsiteY3" fmla="*/ 701482 h 701482"/>
              <a:gd name="connsiteX4" fmla="*/ 0 w 7724486"/>
              <a:gd name="connsiteY4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723579 w 7724486"/>
              <a:gd name="connsiteY2" fmla="*/ 346607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  <a:gd name="connsiteX0" fmla="*/ 0 w 7724486"/>
              <a:gd name="connsiteY0" fmla="*/ 0 h 701482"/>
              <a:gd name="connsiteX1" fmla="*/ 7724486 w 7724486"/>
              <a:gd name="connsiteY1" fmla="*/ 0 h 701482"/>
              <a:gd name="connsiteX2" fmla="*/ 7498608 w 7724486"/>
              <a:gd name="connsiteY2" fmla="*/ 342979 h 701482"/>
              <a:gd name="connsiteX3" fmla="*/ 7724486 w 7724486"/>
              <a:gd name="connsiteY3" fmla="*/ 701482 h 701482"/>
              <a:gd name="connsiteX4" fmla="*/ 0 w 7724486"/>
              <a:gd name="connsiteY4" fmla="*/ 701482 h 701482"/>
              <a:gd name="connsiteX5" fmla="*/ 0 w 7724486"/>
              <a:gd name="connsiteY5" fmla="*/ 0 h 70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4486" h="701482">
                <a:moveTo>
                  <a:pt x="0" y="0"/>
                </a:moveTo>
                <a:lnTo>
                  <a:pt x="7724486" y="0"/>
                </a:lnTo>
                <a:lnTo>
                  <a:pt x="7498608" y="342979"/>
                </a:lnTo>
                <a:lnTo>
                  <a:pt x="7724486" y="701482"/>
                </a:lnTo>
                <a:lnTo>
                  <a:pt x="0" y="70148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76C5A">
                  <a:lumMod val="79000"/>
                </a:srgbClr>
              </a:gs>
              <a:gs pos="100000">
                <a:srgbClr val="11312B"/>
              </a:gs>
            </a:gsLst>
            <a:lin ang="10800000" scaled="1"/>
            <a:tileRect/>
          </a:gradFill>
          <a:ln w="38100">
            <a:solidFill>
              <a:srgbClr val="AE8420"/>
            </a:solidFill>
          </a:ln>
        </p:spPr>
        <p:txBody>
          <a:bodyPr spcFirstLastPara="1" wrap="square" lIns="360000" tIns="0" rIns="0" bIns="0" anchor="ctr" anchorCtr="0">
            <a:normAutofit/>
          </a:bodyPr>
          <a:lstStyle/>
          <a:p>
            <a:pPr>
              <a:defRPr/>
            </a:pPr>
            <a:r>
              <a:rPr lang="es-MX" sz="2800" b="1" dirty="0">
                <a:solidFill>
                  <a:schemeClr val="bg1"/>
                </a:solidFill>
                <a:latin typeface="Montserrat ExtraBold" pitchFamily="2" charset="0"/>
              </a:rPr>
              <a:t>Padrón de Sujetos Obligados en BCS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C8C821-3382-5684-E670-BFA38DDEB2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851" y="3051360"/>
            <a:ext cx="1351931" cy="892177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EC19C96-157B-DCD6-83FA-1092B260B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043936"/>
              </p:ext>
            </p:extLst>
          </p:nvPr>
        </p:nvGraphicFramePr>
        <p:xfrm>
          <a:off x="1468583" y="1811608"/>
          <a:ext cx="10080601" cy="3234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3333">
                  <a:extLst>
                    <a:ext uri="{9D8B030D-6E8A-4147-A177-3AD203B41FA5}">
                      <a16:colId xmlns:a16="http://schemas.microsoft.com/office/drawing/2014/main" val="936508743"/>
                    </a:ext>
                  </a:extLst>
                </a:gridCol>
                <a:gridCol w="967268">
                  <a:extLst>
                    <a:ext uri="{9D8B030D-6E8A-4147-A177-3AD203B41FA5}">
                      <a16:colId xmlns:a16="http://schemas.microsoft.com/office/drawing/2014/main" val="921037811"/>
                    </a:ext>
                  </a:extLst>
                </a:gridCol>
              </a:tblGrid>
              <a:tr h="425611">
                <a:tc gridSpan="2">
                  <a:txBody>
                    <a:bodyPr/>
                    <a:lstStyle/>
                    <a:p>
                      <a:pPr algn="ctr"/>
                      <a:endParaRPr lang="es-MX" sz="2400" dirty="0">
                        <a:solidFill>
                          <a:schemeClr val="bg1"/>
                        </a:solidFill>
                        <a:latin typeface="Montserrat Medium" pitchFamily="2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solidFill>
                      <a:srgbClr val="69010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443122"/>
                  </a:ext>
                </a:extLst>
              </a:tr>
              <a:tr h="482359">
                <a:tc>
                  <a:txBody>
                    <a:bodyPr/>
                    <a:lstStyle/>
                    <a:p>
                      <a:r>
                        <a:rPr lang="es-MX" sz="2000" dirty="0">
                          <a:solidFill>
                            <a:schemeClr val="bg1"/>
                          </a:solidFill>
                          <a:latin typeface="Montserrat Medium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Sujetos Obligados Estatales </a:t>
                      </a:r>
                    </a:p>
                  </a:txBody>
                  <a:tcPr anchor="ctr">
                    <a:solidFill>
                      <a:srgbClr val="A67F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b="1" dirty="0">
                          <a:solidFill>
                            <a:schemeClr val="bg1"/>
                          </a:solidFill>
                          <a:latin typeface="Montserrat Medium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140</a:t>
                      </a:r>
                    </a:p>
                  </a:txBody>
                  <a:tcPr anchor="ctr">
                    <a:solidFill>
                      <a:srgbClr val="185B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673894"/>
                  </a:ext>
                </a:extLst>
              </a:tr>
              <a:tr h="368863">
                <a:tc gridSpan="2"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solidFill>
                            <a:schemeClr val="bg1"/>
                          </a:solidFill>
                          <a:latin typeface="Montserrat Medium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Poder Ejecutivo Estatal y Municipios</a:t>
                      </a:r>
                    </a:p>
                  </a:txBody>
                  <a:tcPr anchor="ctr">
                    <a:solidFill>
                      <a:srgbClr val="69010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389098"/>
                  </a:ext>
                </a:extLst>
              </a:tr>
              <a:tr h="337481">
                <a:tc>
                  <a:txBody>
                    <a:bodyPr/>
                    <a:lstStyle/>
                    <a:p>
                      <a:r>
                        <a:rPr lang="es-MX" sz="2000" dirty="0">
                          <a:solidFill>
                            <a:schemeClr val="bg1"/>
                          </a:solidFill>
                          <a:latin typeface="Montserrat Medium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Sujetos Obligados del Poder Ejecutivo</a:t>
                      </a:r>
                    </a:p>
                  </a:txBody>
                  <a:tcPr anchor="ctr">
                    <a:solidFill>
                      <a:srgbClr val="A67F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solidFill>
                            <a:schemeClr val="bg1"/>
                          </a:solidFill>
                          <a:latin typeface="Montserrat Medium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76</a:t>
                      </a:r>
                    </a:p>
                  </a:txBody>
                  <a:tcPr anchor="ctr">
                    <a:solidFill>
                      <a:srgbClr val="185B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5731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endParaRPr lang="es-MX" sz="1050" dirty="0">
                        <a:solidFill>
                          <a:schemeClr val="bg1"/>
                        </a:solidFill>
                        <a:latin typeface="Montserrat Medium" pitchFamily="2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solidFill>
                      <a:srgbClr val="69010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133398"/>
                  </a:ext>
                </a:extLst>
              </a:tr>
              <a:tr h="482359">
                <a:tc>
                  <a:txBody>
                    <a:bodyPr/>
                    <a:lstStyle/>
                    <a:p>
                      <a:r>
                        <a:rPr lang="es-MX" sz="2000" dirty="0">
                          <a:solidFill>
                            <a:schemeClr val="bg1"/>
                          </a:solidFill>
                          <a:latin typeface="Montserrat Medium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Sujetos Obligados de Ayuntamientos </a:t>
                      </a:r>
                    </a:p>
                  </a:txBody>
                  <a:tcPr anchor="ctr">
                    <a:solidFill>
                      <a:srgbClr val="A67F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solidFill>
                            <a:schemeClr val="bg1"/>
                          </a:solidFill>
                          <a:latin typeface="Montserrat Medium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26</a:t>
                      </a:r>
                    </a:p>
                  </a:txBody>
                  <a:tcPr anchor="ctr">
                    <a:solidFill>
                      <a:srgbClr val="185B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232948"/>
                  </a:ext>
                </a:extLst>
              </a:tr>
              <a:tr h="575404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solidFill>
                            <a:schemeClr val="bg1"/>
                          </a:solidFill>
                          <a:latin typeface="Montserrat Medium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rgbClr val="69010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solidFill>
                            <a:schemeClr val="bg1"/>
                          </a:solidFill>
                          <a:latin typeface="Montserrat Medium" pitchFamily="2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102</a:t>
                      </a:r>
                    </a:p>
                  </a:txBody>
                  <a:tcPr anchor="ctr">
                    <a:solidFill>
                      <a:srgbClr val="185B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2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69146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17397</TotalTime>
  <Words>950</Words>
  <Application>Microsoft Office PowerPoint</Application>
  <PresentationFormat>Panorámica</PresentationFormat>
  <Paragraphs>141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Montserrat</vt:lpstr>
      <vt:lpstr>Montserrat Black</vt:lpstr>
      <vt:lpstr>Montserrat ExtraBold</vt:lpstr>
      <vt:lpstr>Montserrat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 ItaiBCS</dc:creator>
  <cp:lastModifiedBy>ITAIBCS CONTABILIDAD</cp:lastModifiedBy>
  <cp:revision>69</cp:revision>
  <dcterms:created xsi:type="dcterms:W3CDTF">2026-04-14T22:03:19Z</dcterms:created>
  <dcterms:modified xsi:type="dcterms:W3CDTF">2026-05-19T16:21:17Z</dcterms:modified>
</cp:coreProperties>
</file>