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2"/>
  </p:notesMasterIdLst>
  <p:sldIdLst>
    <p:sldId id="259" r:id="rId2"/>
    <p:sldId id="258" r:id="rId3"/>
    <p:sldId id="294" r:id="rId4"/>
    <p:sldId id="305" r:id="rId5"/>
    <p:sldId id="306" r:id="rId6"/>
    <p:sldId id="260" r:id="rId7"/>
    <p:sldId id="308" r:id="rId8"/>
    <p:sldId id="298" r:id="rId9"/>
    <p:sldId id="309" r:id="rId10"/>
    <p:sldId id="310" r:id="rId11"/>
    <p:sldId id="311" r:id="rId12"/>
    <p:sldId id="312" r:id="rId13"/>
    <p:sldId id="313" r:id="rId14"/>
    <p:sldId id="316" r:id="rId15"/>
    <p:sldId id="314" r:id="rId16"/>
    <p:sldId id="315" r:id="rId17"/>
    <p:sldId id="317" r:id="rId18"/>
    <p:sldId id="318" r:id="rId19"/>
    <p:sldId id="320" r:id="rId20"/>
    <p:sldId id="280" r:id="rId21"/>
  </p:sldIdLst>
  <p:sldSz cx="12192000" cy="6858000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xiliar Jurídico" initials="AJ" lastIdx="1" clrIdx="0">
    <p:extLst>
      <p:ext uri="{19B8F6BF-5375-455C-9EA6-DF929625EA0E}">
        <p15:presenceInfo xmlns:p15="http://schemas.microsoft.com/office/powerpoint/2012/main" userId="Auxiliar Jurídic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0000"/>
    <a:srgbClr val="1E5635"/>
    <a:srgbClr val="CC1D00"/>
    <a:srgbClr val="730E30"/>
    <a:srgbClr val="002F2A"/>
    <a:srgbClr val="235C4E"/>
    <a:srgbClr val="D3B17A"/>
    <a:srgbClr val="FEFEFE"/>
    <a:srgbClr val="EF3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59" autoAdjust="0"/>
    <p:restoredTop sz="96357" autoAdjust="0"/>
  </p:normalViewPr>
  <p:slideViewPr>
    <p:cSldViewPr snapToGrid="0">
      <p:cViewPr varScale="1">
        <p:scale>
          <a:sx n="107" d="100"/>
          <a:sy n="107" d="100"/>
        </p:scale>
        <p:origin x="2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6D2B41-F40D-4F98-B635-D36040F074A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9B5513-EF24-43EB-AAEB-4C690541B7FF}">
      <dgm:prSet/>
      <dgm:spPr/>
      <dgm:t>
        <a:bodyPr/>
        <a:lstStyle/>
        <a:p>
          <a:pPr>
            <a:lnSpc>
              <a:spcPct val="100000"/>
            </a:lnSpc>
          </a:pPr>
          <a:r>
            <a:rPr lang="es-MX" dirty="0">
              <a:solidFill>
                <a:schemeClr val="bg1"/>
              </a:solidFill>
              <a:latin typeface="Montserrat Medium" panose="00000600000000000000" pitchFamily="2" charset="0"/>
            </a:rPr>
            <a:t>Constituyen el instrumento operativo que permite homologar la publicación de obligaciones de transparencia en todos los sujetos obligados del país. </a:t>
          </a:r>
          <a:endParaRPr lang="en-US" dirty="0">
            <a:solidFill>
              <a:schemeClr val="bg1"/>
            </a:solidFill>
            <a:latin typeface="Montserrat Medium" panose="00000600000000000000" pitchFamily="2" charset="0"/>
          </a:endParaRPr>
        </a:p>
      </dgm:t>
    </dgm:pt>
    <dgm:pt modelId="{C6278CA7-15E8-445F-9974-3979E057F849}" type="parTrans" cxnId="{B5568FE8-B0C9-465B-B133-1F69ACB372AC}">
      <dgm:prSet/>
      <dgm:spPr/>
      <dgm:t>
        <a:bodyPr/>
        <a:lstStyle/>
        <a:p>
          <a:endParaRPr lang="en-US"/>
        </a:p>
      </dgm:t>
    </dgm:pt>
    <dgm:pt modelId="{85DF5998-37F4-478C-8180-FF889C07B009}" type="sibTrans" cxnId="{B5568FE8-B0C9-465B-B133-1F69ACB372AC}">
      <dgm:prSet/>
      <dgm:spPr/>
      <dgm:t>
        <a:bodyPr/>
        <a:lstStyle/>
        <a:p>
          <a:endParaRPr lang="en-US"/>
        </a:p>
      </dgm:t>
    </dgm:pt>
    <dgm:pt modelId="{EE86A3D8-6701-40D2-B498-F7D40CC9743D}">
      <dgm:prSet/>
      <dgm:spPr/>
      <dgm:t>
        <a:bodyPr/>
        <a:lstStyle/>
        <a:p>
          <a:pPr>
            <a:lnSpc>
              <a:spcPct val="100000"/>
            </a:lnSpc>
          </a:pPr>
          <a:r>
            <a:rPr lang="es-MX" dirty="0">
              <a:solidFill>
                <a:schemeClr val="bg1"/>
              </a:solidFill>
              <a:latin typeface="Montserrat Medium" panose="00000600000000000000" pitchFamily="2" charset="0"/>
            </a:rPr>
            <a:t>La capacitación se enfoca en las reglas generales que impactan directamente el cumplimiento institucional y las verificaciones realizadas por las autoridades garantes.</a:t>
          </a:r>
          <a:endParaRPr lang="en-US" dirty="0">
            <a:solidFill>
              <a:schemeClr val="bg1"/>
            </a:solidFill>
            <a:latin typeface="Montserrat Medium" panose="00000600000000000000" pitchFamily="2" charset="0"/>
          </a:endParaRPr>
        </a:p>
      </dgm:t>
    </dgm:pt>
    <dgm:pt modelId="{C6FA6252-C864-458B-A603-D4A8BAEF19A2}" type="parTrans" cxnId="{B9CC7409-207B-4843-B8A3-6F6411F67BCF}">
      <dgm:prSet/>
      <dgm:spPr/>
      <dgm:t>
        <a:bodyPr/>
        <a:lstStyle/>
        <a:p>
          <a:endParaRPr lang="en-US"/>
        </a:p>
      </dgm:t>
    </dgm:pt>
    <dgm:pt modelId="{201A33C3-A7AD-4DAB-B238-7AA9D93E6D3A}" type="sibTrans" cxnId="{B9CC7409-207B-4843-B8A3-6F6411F67BCF}">
      <dgm:prSet/>
      <dgm:spPr/>
      <dgm:t>
        <a:bodyPr/>
        <a:lstStyle/>
        <a:p>
          <a:endParaRPr lang="en-US"/>
        </a:p>
      </dgm:t>
    </dgm:pt>
    <dgm:pt modelId="{185E5B09-0133-46A8-A7FA-BFD65278973E}">
      <dgm:prSet/>
      <dgm:spPr/>
      <dgm:t>
        <a:bodyPr/>
        <a:lstStyle/>
        <a:p>
          <a:pPr>
            <a:lnSpc>
              <a:spcPct val="100000"/>
            </a:lnSpc>
          </a:pPr>
          <a:r>
            <a:rPr lang="es-MX" dirty="0">
              <a:solidFill>
                <a:schemeClr val="bg1"/>
              </a:solidFill>
              <a:latin typeface="Montserrat Medium" panose="00000600000000000000" pitchFamily="2" charset="0"/>
            </a:rPr>
            <a:t>Su finalidad es establecer criterios uniformes para que la información pública sea accesible, verificable y útil para la ciudadanía.</a:t>
          </a:r>
          <a:endParaRPr lang="es-MX" dirty="0">
            <a:solidFill>
              <a:schemeClr val="bg1"/>
            </a:solidFill>
          </a:endParaRPr>
        </a:p>
      </dgm:t>
    </dgm:pt>
    <dgm:pt modelId="{480761D2-1BFC-4E0B-882F-0C82F841BC61}" type="parTrans" cxnId="{E3EAF658-9937-49CB-B7C0-E7A94100EEB0}">
      <dgm:prSet/>
      <dgm:spPr/>
      <dgm:t>
        <a:bodyPr/>
        <a:lstStyle/>
        <a:p>
          <a:endParaRPr lang="es-MX"/>
        </a:p>
      </dgm:t>
    </dgm:pt>
    <dgm:pt modelId="{583F8A1E-0C2E-47F6-B8C0-9984BA91CF80}" type="sibTrans" cxnId="{E3EAF658-9937-49CB-B7C0-E7A94100EEB0}">
      <dgm:prSet/>
      <dgm:spPr/>
      <dgm:t>
        <a:bodyPr/>
        <a:lstStyle/>
        <a:p>
          <a:endParaRPr lang="es-MX"/>
        </a:p>
      </dgm:t>
    </dgm:pt>
    <dgm:pt modelId="{B90B57F9-9EE0-4EA2-B4BC-26547286AFE8}" type="pres">
      <dgm:prSet presAssocID="{F16D2B41-F40D-4F98-B635-D36040F074A1}" presName="root" presStyleCnt="0">
        <dgm:presLayoutVars>
          <dgm:dir/>
          <dgm:resizeHandles val="exact"/>
        </dgm:presLayoutVars>
      </dgm:prSet>
      <dgm:spPr/>
    </dgm:pt>
    <dgm:pt modelId="{0E29B41A-CB0F-4E31-A8BD-52400B1D470C}" type="pres">
      <dgm:prSet presAssocID="{099B5513-EF24-43EB-AAEB-4C690541B7FF}" presName="compNode" presStyleCnt="0"/>
      <dgm:spPr/>
    </dgm:pt>
    <dgm:pt modelId="{60B374B7-F575-4BE3-9575-70D65E15214C}" type="pres">
      <dgm:prSet presAssocID="{099B5513-EF24-43EB-AAEB-4C690541B7FF}" presName="bgRect" presStyleLbl="bgShp" presStyleIdx="0" presStyleCnt="3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xfrm>
          <a:off x="0" y="456"/>
          <a:ext cx="7383715" cy="1068791"/>
        </a:xfrm>
        <a:prstGeom prst="roundRect">
          <a:avLst>
            <a:gd name="adj" fmla="val 10000"/>
          </a:avLst>
        </a:prstGeom>
        <a:solidFill>
          <a:srgbClr val="68000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</dgm:pt>
    <dgm:pt modelId="{18131799-9DA2-4585-9E90-160E84185B8E}" type="pres">
      <dgm:prSet presAssocID="{099B5513-EF24-43EB-AAEB-4C690541B7FF}" presName="iconRect" presStyleLbl="node1" presStyleIdx="0" presStyleCnt="3"/>
      <dgm:spPr>
        <a:blipFill rotWithShape="1"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6C144D73-BCFE-4C6B-A4CA-A4FFB7E3DF8C}" type="pres">
      <dgm:prSet presAssocID="{099B5513-EF24-43EB-AAEB-4C690541B7FF}" presName="spaceRect" presStyleCnt="0"/>
      <dgm:spPr/>
    </dgm:pt>
    <dgm:pt modelId="{8D286775-682C-43DA-877D-01F09B814037}" type="pres">
      <dgm:prSet presAssocID="{099B5513-EF24-43EB-AAEB-4C690541B7FF}" presName="parTx" presStyleLbl="revTx" presStyleIdx="0" presStyleCnt="3">
        <dgm:presLayoutVars>
          <dgm:chMax val="0"/>
          <dgm:chPref val="0"/>
        </dgm:presLayoutVars>
      </dgm:prSet>
      <dgm:spPr/>
    </dgm:pt>
    <dgm:pt modelId="{72C34FB9-21EB-4213-98E4-46ECB59D7041}" type="pres">
      <dgm:prSet presAssocID="{85DF5998-37F4-478C-8180-FF889C07B009}" presName="sibTrans" presStyleCnt="0"/>
      <dgm:spPr/>
    </dgm:pt>
    <dgm:pt modelId="{F7CDEFFE-44CC-43E1-9559-42362BFB70D9}" type="pres">
      <dgm:prSet presAssocID="{185E5B09-0133-46A8-A7FA-BFD65278973E}" presName="compNode" presStyleCnt="0"/>
      <dgm:spPr/>
    </dgm:pt>
    <dgm:pt modelId="{CE4E67FA-2B89-44E8-B74C-ADA82FBAEA89}" type="pres">
      <dgm:prSet presAssocID="{185E5B09-0133-46A8-A7FA-BFD65278973E}" presName="bgRect" presStyleLbl="bgShp" presStyleIdx="1" presStyleCnt="3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xfrm>
          <a:off x="0" y="1336446"/>
          <a:ext cx="7383715" cy="1068791"/>
        </a:xfrm>
        <a:prstGeom prst="roundRect">
          <a:avLst>
            <a:gd name="adj" fmla="val 10000"/>
          </a:avLst>
        </a:prstGeom>
        <a:solidFill>
          <a:srgbClr val="68000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</dgm:pt>
    <dgm:pt modelId="{DED5FBFD-8195-42BD-B0A0-6C8733C216E6}" type="pres">
      <dgm:prSet presAssocID="{185E5B09-0133-46A8-A7FA-BFD65278973E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 con relleno sólido"/>
        </a:ext>
      </dgm:extLst>
    </dgm:pt>
    <dgm:pt modelId="{6A46A43B-C294-42A4-9843-602DA96DE474}" type="pres">
      <dgm:prSet presAssocID="{185E5B09-0133-46A8-A7FA-BFD65278973E}" presName="spaceRect" presStyleCnt="0"/>
      <dgm:spPr/>
    </dgm:pt>
    <dgm:pt modelId="{C5FDBB40-E102-4964-AF6D-8C3CB3E1029B}" type="pres">
      <dgm:prSet presAssocID="{185E5B09-0133-46A8-A7FA-BFD65278973E}" presName="parTx" presStyleLbl="revTx" presStyleIdx="1" presStyleCnt="3">
        <dgm:presLayoutVars>
          <dgm:chMax val="0"/>
          <dgm:chPref val="0"/>
        </dgm:presLayoutVars>
      </dgm:prSet>
      <dgm:spPr/>
    </dgm:pt>
    <dgm:pt modelId="{43BFCDDF-935F-4EFA-B369-742F50A3C0A8}" type="pres">
      <dgm:prSet presAssocID="{583F8A1E-0C2E-47F6-B8C0-9984BA91CF80}" presName="sibTrans" presStyleCnt="0"/>
      <dgm:spPr/>
    </dgm:pt>
    <dgm:pt modelId="{77E8F283-0834-4CF0-810D-214A1E413DB4}" type="pres">
      <dgm:prSet presAssocID="{EE86A3D8-6701-40D2-B498-F7D40CC9743D}" presName="compNode" presStyleCnt="0"/>
      <dgm:spPr/>
    </dgm:pt>
    <dgm:pt modelId="{12570A99-C0BE-4CD1-B39B-16BE911ADBB2}" type="pres">
      <dgm:prSet presAssocID="{EE86A3D8-6701-40D2-B498-F7D40CC9743D}" presName="bgRect" presStyleLbl="bgShp" presStyleIdx="2" presStyleCnt="3" custLinFactNeighborY="74905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xfrm>
          <a:off x="0" y="2672892"/>
          <a:ext cx="7383715" cy="1068791"/>
        </a:xfrm>
        <a:prstGeom prst="roundRect">
          <a:avLst>
            <a:gd name="adj" fmla="val 10000"/>
          </a:avLst>
        </a:prstGeom>
        <a:solidFill>
          <a:srgbClr val="68000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</dgm:pt>
    <dgm:pt modelId="{B41D70BB-9D29-458E-B175-E8E6EF6B7579}" type="pres">
      <dgm:prSet presAssocID="{EE86A3D8-6701-40D2-B498-F7D40CC9743D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88B577BA-8B95-4178-B188-C8C099B7254E}" type="pres">
      <dgm:prSet presAssocID="{EE86A3D8-6701-40D2-B498-F7D40CC9743D}" presName="spaceRect" presStyleCnt="0"/>
      <dgm:spPr/>
    </dgm:pt>
    <dgm:pt modelId="{468935B2-6C71-440C-9F45-2B60FE5F0A5B}" type="pres">
      <dgm:prSet presAssocID="{EE86A3D8-6701-40D2-B498-F7D40CC9743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9CC7409-207B-4843-B8A3-6F6411F67BCF}" srcId="{F16D2B41-F40D-4F98-B635-D36040F074A1}" destId="{EE86A3D8-6701-40D2-B498-F7D40CC9743D}" srcOrd="2" destOrd="0" parTransId="{C6FA6252-C864-458B-A603-D4A8BAEF19A2}" sibTransId="{201A33C3-A7AD-4DAB-B238-7AA9D93E6D3A}"/>
    <dgm:cxn modelId="{7ECE5D54-137A-40F7-AA84-01A2D5C48717}" type="presOf" srcId="{F16D2B41-F40D-4F98-B635-D36040F074A1}" destId="{B90B57F9-9EE0-4EA2-B4BC-26547286AFE8}" srcOrd="0" destOrd="0" presId="urn:microsoft.com/office/officeart/2018/2/layout/IconVerticalSolidList"/>
    <dgm:cxn modelId="{E96F9175-AFEF-41CF-A803-692BF34CD118}" type="presOf" srcId="{EE86A3D8-6701-40D2-B498-F7D40CC9743D}" destId="{468935B2-6C71-440C-9F45-2B60FE5F0A5B}" srcOrd="0" destOrd="0" presId="urn:microsoft.com/office/officeart/2018/2/layout/IconVerticalSolidList"/>
    <dgm:cxn modelId="{E3EAF658-9937-49CB-B7C0-E7A94100EEB0}" srcId="{F16D2B41-F40D-4F98-B635-D36040F074A1}" destId="{185E5B09-0133-46A8-A7FA-BFD65278973E}" srcOrd="1" destOrd="0" parTransId="{480761D2-1BFC-4E0B-882F-0C82F841BC61}" sibTransId="{583F8A1E-0C2E-47F6-B8C0-9984BA91CF80}"/>
    <dgm:cxn modelId="{3FF326B9-8060-464B-84D5-ECC6306992CF}" type="presOf" srcId="{185E5B09-0133-46A8-A7FA-BFD65278973E}" destId="{C5FDBB40-E102-4964-AF6D-8C3CB3E1029B}" srcOrd="0" destOrd="0" presId="urn:microsoft.com/office/officeart/2018/2/layout/IconVerticalSolidList"/>
    <dgm:cxn modelId="{0E4A20E0-150F-492C-A6AE-3F5032A5DC05}" type="presOf" srcId="{099B5513-EF24-43EB-AAEB-4C690541B7FF}" destId="{8D286775-682C-43DA-877D-01F09B814037}" srcOrd="0" destOrd="0" presId="urn:microsoft.com/office/officeart/2018/2/layout/IconVerticalSolidList"/>
    <dgm:cxn modelId="{B5568FE8-B0C9-465B-B133-1F69ACB372AC}" srcId="{F16D2B41-F40D-4F98-B635-D36040F074A1}" destId="{099B5513-EF24-43EB-AAEB-4C690541B7FF}" srcOrd="0" destOrd="0" parTransId="{C6278CA7-15E8-445F-9974-3979E057F849}" sibTransId="{85DF5998-37F4-478C-8180-FF889C07B009}"/>
    <dgm:cxn modelId="{338C92E9-C2D5-40B3-AC42-1A8CC62BDF49}" type="presParOf" srcId="{B90B57F9-9EE0-4EA2-B4BC-26547286AFE8}" destId="{0E29B41A-CB0F-4E31-A8BD-52400B1D470C}" srcOrd="0" destOrd="0" presId="urn:microsoft.com/office/officeart/2018/2/layout/IconVerticalSolidList"/>
    <dgm:cxn modelId="{3D7C7AD1-182E-4927-A39A-FB220E797569}" type="presParOf" srcId="{0E29B41A-CB0F-4E31-A8BD-52400B1D470C}" destId="{60B374B7-F575-4BE3-9575-70D65E15214C}" srcOrd="0" destOrd="0" presId="urn:microsoft.com/office/officeart/2018/2/layout/IconVerticalSolidList"/>
    <dgm:cxn modelId="{6178758D-52C1-415F-A513-55B4FCD9C3B9}" type="presParOf" srcId="{0E29B41A-CB0F-4E31-A8BD-52400B1D470C}" destId="{18131799-9DA2-4585-9E90-160E84185B8E}" srcOrd="1" destOrd="0" presId="urn:microsoft.com/office/officeart/2018/2/layout/IconVerticalSolidList"/>
    <dgm:cxn modelId="{3F75A4BD-D7D0-487B-9E42-10ED62257DEE}" type="presParOf" srcId="{0E29B41A-CB0F-4E31-A8BD-52400B1D470C}" destId="{6C144D73-BCFE-4C6B-A4CA-A4FFB7E3DF8C}" srcOrd="2" destOrd="0" presId="urn:microsoft.com/office/officeart/2018/2/layout/IconVerticalSolidList"/>
    <dgm:cxn modelId="{E937F40C-00FA-4FDF-A47A-B3CC43D5E30A}" type="presParOf" srcId="{0E29B41A-CB0F-4E31-A8BD-52400B1D470C}" destId="{8D286775-682C-43DA-877D-01F09B814037}" srcOrd="3" destOrd="0" presId="urn:microsoft.com/office/officeart/2018/2/layout/IconVerticalSolidList"/>
    <dgm:cxn modelId="{13D4D71F-7D57-47A9-8797-ED4A5053352A}" type="presParOf" srcId="{B90B57F9-9EE0-4EA2-B4BC-26547286AFE8}" destId="{72C34FB9-21EB-4213-98E4-46ECB59D7041}" srcOrd="1" destOrd="0" presId="urn:microsoft.com/office/officeart/2018/2/layout/IconVerticalSolidList"/>
    <dgm:cxn modelId="{C7677788-616F-4B50-AF10-976419A335D5}" type="presParOf" srcId="{B90B57F9-9EE0-4EA2-B4BC-26547286AFE8}" destId="{F7CDEFFE-44CC-43E1-9559-42362BFB70D9}" srcOrd="2" destOrd="0" presId="urn:microsoft.com/office/officeart/2018/2/layout/IconVerticalSolidList"/>
    <dgm:cxn modelId="{D0E307FF-CCD7-4F07-970D-3BF2A977C9CF}" type="presParOf" srcId="{F7CDEFFE-44CC-43E1-9559-42362BFB70D9}" destId="{CE4E67FA-2B89-44E8-B74C-ADA82FBAEA89}" srcOrd="0" destOrd="0" presId="urn:microsoft.com/office/officeart/2018/2/layout/IconVerticalSolidList"/>
    <dgm:cxn modelId="{D9118342-D3A7-4C5E-A650-D3B4E582F389}" type="presParOf" srcId="{F7CDEFFE-44CC-43E1-9559-42362BFB70D9}" destId="{DED5FBFD-8195-42BD-B0A0-6C8733C216E6}" srcOrd="1" destOrd="0" presId="urn:microsoft.com/office/officeart/2018/2/layout/IconVerticalSolidList"/>
    <dgm:cxn modelId="{FBAE85F2-E1C6-49ED-982F-955733F903B3}" type="presParOf" srcId="{F7CDEFFE-44CC-43E1-9559-42362BFB70D9}" destId="{6A46A43B-C294-42A4-9843-602DA96DE474}" srcOrd="2" destOrd="0" presId="urn:microsoft.com/office/officeart/2018/2/layout/IconVerticalSolidList"/>
    <dgm:cxn modelId="{2375A904-7896-449C-9BB9-C1CE77D9BBDD}" type="presParOf" srcId="{F7CDEFFE-44CC-43E1-9559-42362BFB70D9}" destId="{C5FDBB40-E102-4964-AF6D-8C3CB3E1029B}" srcOrd="3" destOrd="0" presId="urn:microsoft.com/office/officeart/2018/2/layout/IconVerticalSolidList"/>
    <dgm:cxn modelId="{4CC45F2F-5E67-4852-A97E-C64AC4BFDDF6}" type="presParOf" srcId="{B90B57F9-9EE0-4EA2-B4BC-26547286AFE8}" destId="{43BFCDDF-935F-4EFA-B369-742F50A3C0A8}" srcOrd="3" destOrd="0" presId="urn:microsoft.com/office/officeart/2018/2/layout/IconVerticalSolidList"/>
    <dgm:cxn modelId="{D0A802D3-C523-44E6-A0BE-7F95F4DC26C4}" type="presParOf" srcId="{B90B57F9-9EE0-4EA2-B4BC-26547286AFE8}" destId="{77E8F283-0834-4CF0-810D-214A1E413DB4}" srcOrd="4" destOrd="0" presId="urn:microsoft.com/office/officeart/2018/2/layout/IconVerticalSolidList"/>
    <dgm:cxn modelId="{01D46A94-FA40-4A7E-A172-F0BB12A3F61E}" type="presParOf" srcId="{77E8F283-0834-4CF0-810D-214A1E413DB4}" destId="{12570A99-C0BE-4CD1-B39B-16BE911ADBB2}" srcOrd="0" destOrd="0" presId="urn:microsoft.com/office/officeart/2018/2/layout/IconVerticalSolidList"/>
    <dgm:cxn modelId="{80FF1917-FF18-48C8-9F2B-7AB7D7332372}" type="presParOf" srcId="{77E8F283-0834-4CF0-810D-214A1E413DB4}" destId="{B41D70BB-9D29-458E-B175-E8E6EF6B7579}" srcOrd="1" destOrd="0" presId="urn:microsoft.com/office/officeart/2018/2/layout/IconVerticalSolidList"/>
    <dgm:cxn modelId="{A088852B-1003-4AE3-820F-B1F765F19F1A}" type="presParOf" srcId="{77E8F283-0834-4CF0-810D-214A1E413DB4}" destId="{88B577BA-8B95-4178-B188-C8C099B7254E}" srcOrd="2" destOrd="0" presId="urn:microsoft.com/office/officeart/2018/2/layout/IconVerticalSolidList"/>
    <dgm:cxn modelId="{2EE4F5A4-CD84-4BC8-A570-82DF21102BC7}" type="presParOf" srcId="{77E8F283-0834-4CF0-810D-214A1E413DB4}" destId="{468935B2-6C71-440C-9F45-2B60FE5F0A5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B374B7-F575-4BE3-9575-70D65E15214C}">
      <dsp:nvSpPr>
        <dsp:cNvPr id="0" name=""/>
        <dsp:cNvSpPr/>
      </dsp:nvSpPr>
      <dsp:spPr>
        <a:xfrm>
          <a:off x="0" y="456"/>
          <a:ext cx="7383715" cy="1068791"/>
        </a:xfrm>
        <a:prstGeom prst="roundRect">
          <a:avLst>
            <a:gd name="adj" fmla="val 10000"/>
          </a:avLst>
        </a:prstGeom>
        <a:solidFill>
          <a:srgbClr val="680000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18131799-9DA2-4585-9E90-160E84185B8E}">
      <dsp:nvSpPr>
        <dsp:cNvPr id="0" name=""/>
        <dsp:cNvSpPr/>
      </dsp:nvSpPr>
      <dsp:spPr>
        <a:xfrm>
          <a:off x="323309" y="240934"/>
          <a:ext cx="587835" cy="587835"/>
        </a:xfrm>
        <a:prstGeom prst="rect">
          <a:avLst/>
        </a:prstGeom>
        <a:blipFill rotWithShape="1"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86775-682C-43DA-877D-01F09B814037}">
      <dsp:nvSpPr>
        <dsp:cNvPr id="0" name=""/>
        <dsp:cNvSpPr/>
      </dsp:nvSpPr>
      <dsp:spPr>
        <a:xfrm>
          <a:off x="1234454" y="456"/>
          <a:ext cx="6149260" cy="1068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114" tIns="113114" rIns="113114" bIns="11311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>
              <a:solidFill>
                <a:schemeClr val="bg1"/>
              </a:solidFill>
              <a:latin typeface="Montserrat Medium" panose="00000600000000000000" pitchFamily="2" charset="0"/>
            </a:rPr>
            <a:t>Constituyen el instrumento operativo que permite homologar la publicación de obligaciones de transparencia en todos los sujetos obligados del país. </a:t>
          </a:r>
          <a:endParaRPr lang="en-US" sz="1500" kern="1200" dirty="0">
            <a:solidFill>
              <a:schemeClr val="bg1"/>
            </a:solidFill>
            <a:latin typeface="Montserrat Medium" panose="00000600000000000000" pitchFamily="2" charset="0"/>
          </a:endParaRPr>
        </a:p>
      </dsp:txBody>
      <dsp:txXfrm>
        <a:off x="1234454" y="456"/>
        <a:ext cx="6149260" cy="1068791"/>
      </dsp:txXfrm>
    </dsp:sp>
    <dsp:sp modelId="{CE4E67FA-2B89-44E8-B74C-ADA82FBAEA89}">
      <dsp:nvSpPr>
        <dsp:cNvPr id="0" name=""/>
        <dsp:cNvSpPr/>
      </dsp:nvSpPr>
      <dsp:spPr>
        <a:xfrm>
          <a:off x="0" y="1336446"/>
          <a:ext cx="7383715" cy="1068791"/>
        </a:xfrm>
        <a:prstGeom prst="roundRect">
          <a:avLst>
            <a:gd name="adj" fmla="val 10000"/>
          </a:avLst>
        </a:prstGeom>
        <a:solidFill>
          <a:srgbClr val="680000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DED5FBFD-8195-42BD-B0A0-6C8733C216E6}">
      <dsp:nvSpPr>
        <dsp:cNvPr id="0" name=""/>
        <dsp:cNvSpPr/>
      </dsp:nvSpPr>
      <dsp:spPr>
        <a:xfrm>
          <a:off x="323309" y="1576924"/>
          <a:ext cx="587835" cy="587835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DBB40-E102-4964-AF6D-8C3CB3E1029B}">
      <dsp:nvSpPr>
        <dsp:cNvPr id="0" name=""/>
        <dsp:cNvSpPr/>
      </dsp:nvSpPr>
      <dsp:spPr>
        <a:xfrm>
          <a:off x="1234454" y="1336446"/>
          <a:ext cx="6149260" cy="1068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114" tIns="113114" rIns="113114" bIns="11311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>
              <a:solidFill>
                <a:schemeClr val="bg1"/>
              </a:solidFill>
              <a:latin typeface="Montserrat Medium" panose="00000600000000000000" pitchFamily="2" charset="0"/>
            </a:rPr>
            <a:t>Su finalidad es establecer criterios uniformes para que la información pública sea accesible, verificable y útil para la ciudadanía.</a:t>
          </a:r>
          <a:endParaRPr lang="es-MX" sz="1500" kern="1200" dirty="0">
            <a:solidFill>
              <a:schemeClr val="bg1"/>
            </a:solidFill>
          </a:endParaRPr>
        </a:p>
      </dsp:txBody>
      <dsp:txXfrm>
        <a:off x="1234454" y="1336446"/>
        <a:ext cx="6149260" cy="1068791"/>
      </dsp:txXfrm>
    </dsp:sp>
    <dsp:sp modelId="{12570A99-C0BE-4CD1-B39B-16BE911ADBB2}">
      <dsp:nvSpPr>
        <dsp:cNvPr id="0" name=""/>
        <dsp:cNvSpPr/>
      </dsp:nvSpPr>
      <dsp:spPr>
        <a:xfrm>
          <a:off x="0" y="2672892"/>
          <a:ext cx="7383715" cy="1068791"/>
        </a:xfrm>
        <a:prstGeom prst="roundRect">
          <a:avLst>
            <a:gd name="adj" fmla="val 10000"/>
          </a:avLst>
        </a:prstGeom>
        <a:solidFill>
          <a:srgbClr val="680000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B41D70BB-9D29-458E-B175-E8E6EF6B7579}">
      <dsp:nvSpPr>
        <dsp:cNvPr id="0" name=""/>
        <dsp:cNvSpPr/>
      </dsp:nvSpPr>
      <dsp:spPr>
        <a:xfrm>
          <a:off x="323309" y="2912913"/>
          <a:ext cx="587835" cy="5878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935B2-6C71-440C-9F45-2B60FE5F0A5B}">
      <dsp:nvSpPr>
        <dsp:cNvPr id="0" name=""/>
        <dsp:cNvSpPr/>
      </dsp:nvSpPr>
      <dsp:spPr>
        <a:xfrm>
          <a:off x="1234454" y="2672435"/>
          <a:ext cx="6149260" cy="1068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114" tIns="113114" rIns="113114" bIns="11311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>
              <a:solidFill>
                <a:schemeClr val="bg1"/>
              </a:solidFill>
              <a:latin typeface="Montserrat Medium" panose="00000600000000000000" pitchFamily="2" charset="0"/>
            </a:rPr>
            <a:t>La capacitación se enfoca en las reglas generales que impactan directamente el cumplimiento institucional y las verificaciones realizadas por las autoridades garantes.</a:t>
          </a:r>
          <a:endParaRPr lang="en-US" sz="1500" kern="1200" dirty="0">
            <a:solidFill>
              <a:schemeClr val="bg1"/>
            </a:solidFill>
            <a:latin typeface="Montserrat Medium" panose="00000600000000000000" pitchFamily="2" charset="0"/>
          </a:endParaRPr>
        </a:p>
      </dsp:txBody>
      <dsp:txXfrm>
        <a:off x="1234454" y="2672435"/>
        <a:ext cx="6149260" cy="1068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0444F-3846-45A6-8959-95CCD9F1D4C4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933E6-1DAE-496C-863E-D833824370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07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F8146C-FE03-4892-864D-AE63DC1CB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8E296A-2586-41D0-AB5A-B699F5DA9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FDBA35-EAFD-45E5-992E-ACF4889E2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DCE4D9-D3CF-40A0-B5B3-6C802EBE3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C4D029-FF7B-49F7-A1B2-4E6D445BB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731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5A5412-CD49-4D12-AF01-6F7AC95A7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4E28DC-1FE1-4C51-B3C2-9CA62A24F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3465D9-0FC0-4DFB-A373-D6575A078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E7B083-0B8D-43AD-A266-CB2D5BC34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C70FC9-47B4-4EA6-9BEC-8921F6E7D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156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E5CD32F-D494-4B60-9997-D9C9FB6FED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CD6FD63-DB3F-442C-91FF-ED6B5E73B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AE8111-6D4C-46EC-BD82-EE3BB6995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065FC5-8D3B-4441-99BC-2BC741D98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6D3F1-4BAF-44AF-9256-17EB40402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6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8AAA4C-D68D-4316-B8E9-E41FB78AD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451C6F-5ADB-46C0-9B98-3D80BA446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96709A-FE0E-4AC6-AFD0-7EEF36056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4D68DB-3FDC-4B22-8F64-34516FCA8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48DE49-ECC5-49A7-8980-9105FA8BB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634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78B74-3F1A-418C-975C-BC3C46793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A9B703-CA0E-485C-9B1F-0121A7D79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ACDCA2-26E8-4185-A713-5F7EA71C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1740F7-EA76-4B1F-A063-749CD5E61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B36757-38ED-4C0C-9625-8165DAEF6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097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4FB683-0D5A-47C7-829D-D381D4D54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E65001-7ABC-4D90-B888-E2BEC6CD1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F27E816-41F7-4BCA-B1C8-559D563DA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9D6A39-F9E1-4287-9801-46CC7D27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2F035F-726A-49A4-85A3-B1FA53A7A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DAB511-D4E6-434D-ADD8-9733735A1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758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EFED58-8E4A-467F-9B48-004CE0CB5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2F0CA6-081E-4403-B351-872AF432A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7EFD81-1A9E-496D-BD8D-6FF79543C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614D44-7FC7-4B0A-A577-CB9FE3D1DE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B1F22BA-F42B-4BB2-BB9E-CB95EEEB81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72A62B-4FF5-4D1B-B7E2-EE894B871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D0A4DB6-B1AD-46FA-8053-12AE9D1A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A316969-E356-48C7-A265-BB4A95F5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767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B02D3-F9B6-4E37-922E-A855920C9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37CB416-86F5-4BEE-B321-E996BD902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279F7AC-F6AE-46B5-BF07-7279B250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B32E471-C54D-437B-8860-3BA4568A4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878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56CDD31-E86D-45F6-A955-3EBE842F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C59E01-7505-4C59-B963-45D1FAB16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2EBF8A-B91C-4C66-AE20-F8E94682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205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5DFED5-32E9-4AF7-9FDA-4C63120CD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46A380-4EDE-489D-B64F-9231D7DFA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2FF671-03C3-4D3F-9F2B-B964989F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B52F79-CBC8-455C-8106-151594769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37B4CC-2A4F-4E10-93FA-707894932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69CD61-A2C2-4748-92F8-ABEBD75BF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79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8733A-5B59-46BD-9B09-6DF28784C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CC473D-EDEF-450B-8EF8-559C185386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71B374-8723-4FD9-9655-74E9FC6D6F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D2055A-4943-4F96-83EF-4EBF25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315074-5FDB-48C6-A1CA-9D587462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F0EC32-C9B5-4A1A-BDD1-021441E7A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693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2F56907-7418-4D37-9D89-9042E12B6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F1C1E5-F05E-4CF4-9CC5-E1A345511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6A8978-C706-4116-BF53-82003441EF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32BE-3E41-4405-99B2-C13BA19040E0}" type="datetimeFigureOut">
              <a:rPr lang="es-MX" smtClean="0"/>
              <a:t>18/05/2026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94BCFE-6645-4E51-B0FC-1F419A77C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C25812-BF24-4D59-B821-103B852CC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7A01C-8463-4E64-AA2F-9E3242697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670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transparenciaparaelpueblo@bcs.gob.mx" TargetMode="External"/><Relationship Id="rId2" Type="http://schemas.openxmlformats.org/officeDocument/2006/relationships/hyperlink" Target="mailto:mario.placier@bcs.gob.mx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1476D6EC-0595-EFA6-97CE-EABBE53AD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9070" y="1176152"/>
            <a:ext cx="9718158" cy="2864220"/>
          </a:xfrm>
        </p:spPr>
        <p:txBody>
          <a:bodyPr>
            <a:noAutofit/>
          </a:bodyPr>
          <a:lstStyle/>
          <a:p>
            <a:r>
              <a:rPr lang="es-MX" sz="3800" b="1" noProof="0" dirty="0">
                <a:latin typeface="Montserrat Black" panose="00000A00000000000000" pitchFamily="2" charset="0"/>
              </a:rPr>
              <a:t>Lineamientos Técnicos Generales para la Publicación, Homologación y Estandarización de las Obligaciones de Transparencia</a:t>
            </a:r>
            <a:endParaRPr lang="es-MX" sz="3800" noProof="0" dirty="0">
              <a:latin typeface="Montserrat Black" panose="00000A00000000000000" pitchFamily="2" charset="0"/>
            </a:endParaRP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97A47E7B-24B2-AA31-5FF0-50F213E4B3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6517"/>
            <a:ext cx="9144000" cy="718950"/>
          </a:xfrm>
        </p:spPr>
        <p:txBody>
          <a:bodyPr>
            <a:normAutofit/>
          </a:bodyPr>
          <a:lstStyle/>
          <a:p>
            <a:r>
              <a:rPr lang="es-MX" sz="2000" dirty="0">
                <a:latin typeface="Montserrat Medium" panose="00000600000000000000" pitchFamily="2" charset="0"/>
              </a:rPr>
              <a:t>Bases Normativas para la Publicación y Actualización de Obligaciones de Transparencia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0346B3-7F2A-0F5B-FFD1-79B20EBD659E}"/>
              </a:ext>
            </a:extLst>
          </p:cNvPr>
          <p:cNvSpPr/>
          <p:nvPr/>
        </p:nvSpPr>
        <p:spPr>
          <a:xfrm>
            <a:off x="2430268" y="5345467"/>
            <a:ext cx="7287473" cy="45719"/>
          </a:xfrm>
          <a:prstGeom prst="rect">
            <a:avLst/>
          </a:prstGeom>
          <a:solidFill>
            <a:srgbClr val="68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07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24087-769A-F21F-75B4-A6B5D8EC9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BD97C-9615-E131-335E-D41688640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9068" y="624840"/>
            <a:ext cx="5682932" cy="1398832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r>
              <a:rPr lang="es-MX" sz="2400" dirty="0">
                <a:solidFill>
                  <a:schemeClr val="lt1"/>
                </a:solidFill>
                <a:latin typeface="Montserrat Medium" panose="00000600000000000000" pitchFamily="2" charset="0"/>
              </a:rPr>
              <a:t>Capitulo II</a:t>
            </a:r>
            <a:br>
              <a:rPr lang="es-MX" sz="2800" dirty="0">
                <a:solidFill>
                  <a:schemeClr val="lt1"/>
                </a:solidFill>
                <a:latin typeface="Montserrat Medium" panose="00000600000000000000" pitchFamily="2" charset="0"/>
              </a:rPr>
            </a:br>
            <a:r>
              <a:rPr lang="es-MX" b="1" dirty="0">
                <a:solidFill>
                  <a:schemeClr val="lt1"/>
                </a:solidFill>
                <a:latin typeface="Montserrat Medium" panose="00000600000000000000" pitchFamily="2" charset="0"/>
              </a:rPr>
              <a:t>De las Políticas de Calidad, Difusión y Accesibilidad</a:t>
            </a:r>
            <a:endParaRPr lang="es-MX" sz="2800" b="1" dirty="0">
              <a:solidFill>
                <a:schemeClr val="lt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4223DE-E7EF-714C-624A-2B7158E84C8D}"/>
              </a:ext>
            </a:extLst>
          </p:cNvPr>
          <p:cNvSpPr txBox="1">
            <a:spLocks/>
          </p:cNvSpPr>
          <p:nvPr/>
        </p:nvSpPr>
        <p:spPr>
          <a:xfrm>
            <a:off x="672148" y="1821013"/>
            <a:ext cx="2711132" cy="3736975"/>
          </a:xfrm>
          <a:prstGeom prst="rect">
            <a:avLst/>
          </a:prstGeom>
          <a:noFill/>
          <a:ln w="38100" cap="flat" cmpd="sng" algn="ctr">
            <a:solidFill>
              <a:srgbClr val="680000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8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 Datos abiertos y formatos reutilizables como:</a:t>
            </a:r>
          </a:p>
          <a:p>
            <a:pPr algn="just"/>
            <a:endParaRPr lang="es-MX" sz="18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CVS.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XML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JSON.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RDF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GEOJSON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XLSX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OCR en PDF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Entre otros</a:t>
            </a: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8" name="Marcador de texto 10">
            <a:extLst>
              <a:ext uri="{FF2B5EF4-FFF2-40B4-BE49-F238E27FC236}">
                <a16:creationId xmlns:a16="http://schemas.microsoft.com/office/drawing/2014/main" id="{D86AA50D-E203-8013-2A42-5EEBAFAD7089}"/>
              </a:ext>
            </a:extLst>
          </p:cNvPr>
          <p:cNvSpPr txBox="1">
            <a:spLocks/>
          </p:cNvSpPr>
          <p:nvPr/>
        </p:nvSpPr>
        <p:spPr>
          <a:xfrm>
            <a:off x="8505507" y="3163659"/>
            <a:ext cx="1659574" cy="1704176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9" name="Marcador de texto 10">
            <a:extLst>
              <a:ext uri="{FF2B5EF4-FFF2-40B4-BE49-F238E27FC236}">
                <a16:creationId xmlns:a16="http://schemas.microsoft.com/office/drawing/2014/main" id="{32A2764B-F2B5-6C6E-9A4B-7A704357E837}"/>
              </a:ext>
            </a:extLst>
          </p:cNvPr>
          <p:cNvSpPr txBox="1">
            <a:spLocks/>
          </p:cNvSpPr>
          <p:nvPr/>
        </p:nvSpPr>
        <p:spPr>
          <a:xfrm>
            <a:off x="9335294" y="3581400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5" name="Marcador de contenido 3">
            <a:extLst>
              <a:ext uri="{FF2B5EF4-FFF2-40B4-BE49-F238E27FC236}">
                <a16:creationId xmlns:a16="http://schemas.microsoft.com/office/drawing/2014/main" id="{D151B5EE-E224-EDCA-9DFB-9029A9738F26}"/>
              </a:ext>
            </a:extLst>
          </p:cNvPr>
          <p:cNvSpPr txBox="1">
            <a:spLocks/>
          </p:cNvSpPr>
          <p:nvPr/>
        </p:nvSpPr>
        <p:spPr>
          <a:xfrm>
            <a:off x="0" y="989012"/>
            <a:ext cx="6509068" cy="467829"/>
          </a:xfrm>
          <a:prstGeom prst="rect">
            <a:avLst/>
          </a:prstGeom>
          <a:solidFill>
            <a:srgbClr val="680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Datos Abiertos y Accesibles</a:t>
            </a:r>
            <a:endParaRPr lang="es-MX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10" name="Marcador de contenido 3">
            <a:extLst>
              <a:ext uri="{FF2B5EF4-FFF2-40B4-BE49-F238E27FC236}">
                <a16:creationId xmlns:a16="http://schemas.microsoft.com/office/drawing/2014/main" id="{D7532FC7-C78F-FA86-A1CE-F263EB638426}"/>
              </a:ext>
            </a:extLst>
          </p:cNvPr>
          <p:cNvSpPr txBox="1">
            <a:spLocks/>
          </p:cNvSpPr>
          <p:nvPr/>
        </p:nvSpPr>
        <p:spPr>
          <a:xfrm>
            <a:off x="3648155" y="1821013"/>
            <a:ext cx="2711132" cy="3736975"/>
          </a:xfrm>
          <a:prstGeom prst="rect">
            <a:avLst/>
          </a:prstGeom>
          <a:noFill/>
          <a:ln w="38100" cap="flat" cmpd="sng" algn="ctr">
            <a:solidFill>
              <a:srgbClr val="680000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Personas sin acceso a internet, en un medio no digital:</a:t>
            </a:r>
          </a:p>
          <a:p>
            <a:pPr algn="just"/>
            <a:endParaRPr lang="es-MX" sz="18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•Radios Comunitarias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Carteles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Volantes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Mantas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Folletos</a:t>
            </a: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•Entre otros</a:t>
            </a: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532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E101B-A4B5-3BDA-5B12-A0AC21BE8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DEE07A-4E23-52EC-0ECC-4A90E345102D}"/>
              </a:ext>
            </a:extLst>
          </p:cNvPr>
          <p:cNvSpPr txBox="1">
            <a:spLocks/>
          </p:cNvSpPr>
          <p:nvPr/>
        </p:nvSpPr>
        <p:spPr>
          <a:xfrm>
            <a:off x="258684" y="1712913"/>
            <a:ext cx="5991700" cy="1704176"/>
          </a:xfrm>
          <a:prstGeom prst="rect">
            <a:avLst/>
          </a:prstGeom>
          <a:noFill/>
          <a:ln w="38100" cap="flat" cmpd="sng" algn="ctr">
            <a:solidFill>
              <a:srgbClr val="680000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8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Personas con discapacidad y grupos vulnerables</a:t>
            </a:r>
          </a:p>
          <a:p>
            <a:pPr algn="just"/>
            <a:r>
              <a:rPr lang="es-MX" sz="19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Implementación de medidas que faciliten el acceso y la búsqueda de información a personas con discapacidad y grupos en situación de vulnerabilidad.</a:t>
            </a: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8" name="Marcador de texto 10">
            <a:extLst>
              <a:ext uri="{FF2B5EF4-FFF2-40B4-BE49-F238E27FC236}">
                <a16:creationId xmlns:a16="http://schemas.microsoft.com/office/drawing/2014/main" id="{D8598C71-03F2-CD45-5B99-4D9E8546816C}"/>
              </a:ext>
            </a:extLst>
          </p:cNvPr>
          <p:cNvSpPr txBox="1">
            <a:spLocks/>
          </p:cNvSpPr>
          <p:nvPr/>
        </p:nvSpPr>
        <p:spPr>
          <a:xfrm>
            <a:off x="8505507" y="3163659"/>
            <a:ext cx="1659574" cy="1704176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9" name="Marcador de texto 10">
            <a:extLst>
              <a:ext uri="{FF2B5EF4-FFF2-40B4-BE49-F238E27FC236}">
                <a16:creationId xmlns:a16="http://schemas.microsoft.com/office/drawing/2014/main" id="{ED25AE1C-25B1-E3FB-CB7D-DA98F0E840E9}"/>
              </a:ext>
            </a:extLst>
          </p:cNvPr>
          <p:cNvSpPr txBox="1">
            <a:spLocks/>
          </p:cNvSpPr>
          <p:nvPr/>
        </p:nvSpPr>
        <p:spPr>
          <a:xfrm>
            <a:off x="9335294" y="3581400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5" name="Marcador de contenido 3">
            <a:extLst>
              <a:ext uri="{FF2B5EF4-FFF2-40B4-BE49-F238E27FC236}">
                <a16:creationId xmlns:a16="http://schemas.microsoft.com/office/drawing/2014/main" id="{585BACE5-B630-D18F-4206-8513A977EB4D}"/>
              </a:ext>
            </a:extLst>
          </p:cNvPr>
          <p:cNvSpPr txBox="1">
            <a:spLocks/>
          </p:cNvSpPr>
          <p:nvPr/>
        </p:nvSpPr>
        <p:spPr>
          <a:xfrm>
            <a:off x="0" y="989012"/>
            <a:ext cx="6509068" cy="467829"/>
          </a:xfrm>
          <a:prstGeom prst="rect">
            <a:avLst/>
          </a:prstGeom>
          <a:solidFill>
            <a:srgbClr val="680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Inclusión</a:t>
            </a:r>
            <a:endParaRPr lang="es-MX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" name="Marcador de contenido 3">
            <a:extLst>
              <a:ext uri="{FF2B5EF4-FFF2-40B4-BE49-F238E27FC236}">
                <a16:creationId xmlns:a16="http://schemas.microsoft.com/office/drawing/2014/main" id="{88BEFF30-1F01-FCA8-8B4D-1216AC441707}"/>
              </a:ext>
            </a:extLst>
          </p:cNvPr>
          <p:cNvSpPr txBox="1">
            <a:spLocks/>
          </p:cNvSpPr>
          <p:nvPr/>
        </p:nvSpPr>
        <p:spPr>
          <a:xfrm>
            <a:off x="258684" y="3800793"/>
            <a:ext cx="5991700" cy="1704176"/>
          </a:xfrm>
          <a:prstGeom prst="rect">
            <a:avLst/>
          </a:prstGeom>
          <a:noFill/>
          <a:ln w="38100" cap="flat" cmpd="sng" algn="ctr">
            <a:solidFill>
              <a:srgbClr val="680000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8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Lenguaje incluyente y perspectiva de Género</a:t>
            </a:r>
          </a:p>
          <a:p>
            <a:pPr algn="just"/>
            <a:r>
              <a:rPr lang="es-MX" sz="19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Eliminación de uso de estereotipos sexistas y discriminatorios e incorporación de lenguaje incluyente. </a:t>
            </a:r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5B3A5FF0-537F-8F3A-4789-2E3EC110A385}"/>
              </a:ext>
            </a:extLst>
          </p:cNvPr>
          <p:cNvSpPr txBox="1">
            <a:spLocks/>
          </p:cNvSpPr>
          <p:nvPr/>
        </p:nvSpPr>
        <p:spPr>
          <a:xfrm>
            <a:off x="6509068" y="624840"/>
            <a:ext cx="5682932" cy="1398832"/>
          </a:xfrm>
          <a:prstGeom prst="rect">
            <a:avLst/>
          </a:prstGeo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400">
                <a:latin typeface="Montserrat Medium" panose="00000600000000000000" pitchFamily="2" charset="0"/>
              </a:rPr>
              <a:t>Capitulo II</a:t>
            </a:r>
            <a:br>
              <a:rPr lang="es-MX" sz="2800">
                <a:latin typeface="Montserrat Medium" panose="00000600000000000000" pitchFamily="2" charset="0"/>
              </a:rPr>
            </a:br>
            <a:r>
              <a:rPr lang="es-MX" b="1">
                <a:latin typeface="Montserrat Medium" panose="00000600000000000000" pitchFamily="2" charset="0"/>
              </a:rPr>
              <a:t>De las Políticas de Calidad, Difusión y Accesibilidad</a:t>
            </a:r>
            <a:endParaRPr lang="es-MX" sz="2800" b="1" dirty="0"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764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57FE0-A71E-B4F7-96D2-711BAA15B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97889FF3-CA26-5D34-4CFB-CF6814951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4758" y="3466211"/>
            <a:ext cx="1659574" cy="1704176"/>
          </a:xfr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75AB2D-E80B-50E2-10A4-DCC2D59BCC38}"/>
              </a:ext>
            </a:extLst>
          </p:cNvPr>
          <p:cNvSpPr txBox="1">
            <a:spLocks/>
          </p:cNvSpPr>
          <p:nvPr/>
        </p:nvSpPr>
        <p:spPr>
          <a:xfrm>
            <a:off x="5307127" y="1835966"/>
            <a:ext cx="6134754" cy="386029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Tx/>
              <a:buChar char="-"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Las Autoridades Garantes validan la Tabla de aplicabilidad y definen obligaciones específicas.</a:t>
            </a: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342900" indent="-342900" algn="just">
              <a:buFontTx/>
              <a:buChar char="-"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Las obligaciones comunes se presumen aplicables </a:t>
            </a:r>
            <a:r>
              <a:rPr lang="es-MX" sz="2000" b="1" u="sng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salvo justificación fundada</a:t>
            </a: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Las obligaciones específicas dependen de la naturaleza jurídica y funciones sustantivas del sujeto obligado.</a:t>
            </a: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Se permite interoperabilidad entre sujetos obligados cuando la información esté centralizada. </a:t>
            </a: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285750" indent="-285750" algn="just">
              <a:buFontTx/>
              <a:buChar char="-"/>
            </a:pPr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5" name="Marcador de texto 10">
            <a:extLst>
              <a:ext uri="{FF2B5EF4-FFF2-40B4-BE49-F238E27FC236}">
                <a16:creationId xmlns:a16="http://schemas.microsoft.com/office/drawing/2014/main" id="{A84E874B-129D-E469-D26E-3114CA9C44B3}"/>
              </a:ext>
            </a:extLst>
          </p:cNvPr>
          <p:cNvSpPr txBox="1">
            <a:spLocks/>
          </p:cNvSpPr>
          <p:nvPr/>
        </p:nvSpPr>
        <p:spPr>
          <a:xfrm>
            <a:off x="1714545" y="3883952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E16EBCC-31FC-7165-9309-2D474665B506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latin typeface="Montserrat Medium" panose="00000600000000000000" pitchFamily="2" charset="0"/>
              </a:rPr>
              <a:t>                             Aspectos relevantes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1D89B3-C859-CBFE-A267-C8B7B6EEE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32" y="599607"/>
            <a:ext cx="4874684" cy="1180146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MX" sz="2700" dirty="0">
                <a:latin typeface="Montserrat Medium" panose="00000600000000000000" pitchFamily="2" charset="0"/>
              </a:rPr>
              <a:t>Capítulo III:</a:t>
            </a:r>
            <a:br>
              <a:rPr lang="es-MX" dirty="0">
                <a:latin typeface="Montserrat Medium" panose="00000600000000000000" pitchFamily="2" charset="0"/>
              </a:rPr>
            </a:br>
            <a:r>
              <a:rPr lang="es-MX" b="1" dirty="0">
                <a:latin typeface="Montserrat Medium" panose="00000600000000000000" pitchFamily="2" charset="0"/>
              </a:rPr>
              <a:t>Políticas de Aplicabilidad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6445D4D8-DEFC-3A64-4487-7CDE64A9C535}"/>
              </a:ext>
            </a:extLst>
          </p:cNvPr>
          <p:cNvSpPr txBox="1">
            <a:spLocks/>
          </p:cNvSpPr>
          <p:nvPr/>
        </p:nvSpPr>
        <p:spPr>
          <a:xfrm>
            <a:off x="508907" y="2114782"/>
            <a:ext cx="4620609" cy="1016400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Se establecen las directrices para definir y cumplir con las obligaciones de transparencia:</a:t>
            </a: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285750" indent="-285750" algn="just">
              <a:buFontTx/>
              <a:buChar char="-"/>
            </a:pPr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61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97159-2E96-AA50-1086-9FC3F124B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CEE18DB0-2F77-E242-906C-618C21B44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3011259"/>
            <a:ext cx="1659574" cy="1704176"/>
          </a:xfr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4CE390-0C28-14E3-B249-D6C452E201C8}"/>
              </a:ext>
            </a:extLst>
          </p:cNvPr>
          <p:cNvSpPr txBox="1">
            <a:spLocks/>
          </p:cNvSpPr>
          <p:nvPr/>
        </p:nvSpPr>
        <p:spPr>
          <a:xfrm>
            <a:off x="5339379" y="1918300"/>
            <a:ext cx="6134754" cy="37369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Tx/>
              <a:buChar char="-"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Los sujetos obligados nuevos tienen hasta 6 meses para cargar información. </a:t>
            </a: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342900" indent="-342900" algn="just">
              <a:buFontTx/>
              <a:buChar char="-"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Si una Institución cambia de nombre, estructura o funciones, debe conservarse la información histórica.</a:t>
            </a:r>
          </a:p>
          <a:p>
            <a:pPr marL="342900" indent="-342900" algn="just">
              <a:buFontTx/>
              <a:buChar char="-"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Cuando un sujeto obligado desaparece, la información debe preservarse conforme a la legislación archivística. </a:t>
            </a: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Los Sujetos Obligados Indirectos pueden cumplir mediante otro ente coordinador. </a:t>
            </a:r>
          </a:p>
          <a:p>
            <a:pPr marL="342900" indent="-342900">
              <a:buFontTx/>
              <a:buChar char="-"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285750" indent="-285750" algn="just">
              <a:buFontTx/>
              <a:buChar char="-"/>
            </a:pPr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5" name="Marcador de texto 10">
            <a:extLst>
              <a:ext uri="{FF2B5EF4-FFF2-40B4-BE49-F238E27FC236}">
                <a16:creationId xmlns:a16="http://schemas.microsoft.com/office/drawing/2014/main" id="{2CF231A0-D5CE-44A4-BC2F-6FC283A26A50}"/>
              </a:ext>
            </a:extLst>
          </p:cNvPr>
          <p:cNvSpPr txBox="1">
            <a:spLocks/>
          </p:cNvSpPr>
          <p:nvPr/>
        </p:nvSpPr>
        <p:spPr>
          <a:xfrm>
            <a:off x="1669574" y="3429000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7708C2D-A97C-C113-C4E3-393D18FE150E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latin typeface="Montserrat Medium" panose="00000600000000000000" pitchFamily="2" charset="0"/>
              </a:rPr>
              <a:t>                             Aspectos relevantes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24D2437-3286-3EC4-43FE-731308A4EFDC}"/>
              </a:ext>
            </a:extLst>
          </p:cNvPr>
          <p:cNvSpPr txBox="1">
            <a:spLocks/>
          </p:cNvSpPr>
          <p:nvPr/>
        </p:nvSpPr>
        <p:spPr>
          <a:xfrm>
            <a:off x="224852" y="537057"/>
            <a:ext cx="5114527" cy="1180146"/>
          </a:xfrm>
          <a:prstGeom prst="rect">
            <a:avLst/>
          </a:prstGeo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500" dirty="0">
                <a:latin typeface="Montserrat Medium" panose="00000600000000000000" pitchFamily="2" charset="0"/>
              </a:rPr>
              <a:t>Capítulo III:</a:t>
            </a:r>
            <a:br>
              <a:rPr lang="es-MX" dirty="0">
                <a:latin typeface="Montserrat Medium" panose="00000600000000000000" pitchFamily="2" charset="0"/>
              </a:rPr>
            </a:br>
            <a:r>
              <a:rPr lang="es-MX" b="1" dirty="0">
                <a:latin typeface="Montserrat Medium" panose="00000600000000000000" pitchFamily="2" charset="0"/>
              </a:rPr>
              <a:t>Políticas de Aplicabilidad</a:t>
            </a:r>
          </a:p>
        </p:txBody>
      </p:sp>
    </p:spTree>
    <p:extLst>
      <p:ext uri="{BB962C8B-B14F-4D97-AF65-F5344CB8AC3E}">
        <p14:creationId xmlns:p14="http://schemas.microsoft.com/office/powerpoint/2010/main" val="283664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85233A-35F6-BA9C-E22E-1D263DD31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2984" y="1783829"/>
            <a:ext cx="5841166" cy="1645171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s-MX" sz="24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Se establecen las responsabilidades asignadas al Comité y unidad de Transparencia, unidad así como a las áreas de los sujetos obligados</a:t>
            </a:r>
          </a:p>
          <a:p>
            <a:endParaRPr lang="es-MX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03E6BCB-7D55-BACC-235C-9570663AD1BA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3200" b="1" dirty="0">
                <a:latin typeface="Montserrat Medium" panose="00000600000000000000" pitchFamily="2" charset="0"/>
              </a:rPr>
              <a:t>     Aspectos relevantes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608225C-E281-235D-6E2F-7B3D6D9F1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696" y="549978"/>
            <a:ext cx="4751543" cy="1233851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2400" dirty="0">
                <a:latin typeface="Montserrat Medium" panose="00000600000000000000" pitchFamily="2" charset="0"/>
              </a:rPr>
              <a:t>Capítulo IV:</a:t>
            </a:r>
            <a:br>
              <a:rPr lang="es-MX" sz="2800" dirty="0">
                <a:latin typeface="Montserrat Medium" panose="00000600000000000000" pitchFamily="2" charset="0"/>
              </a:rPr>
            </a:br>
            <a:r>
              <a:rPr lang="es-MX" sz="2800" b="1" dirty="0">
                <a:latin typeface="Montserrat Medium" panose="00000600000000000000" pitchFamily="2" charset="0"/>
              </a:rPr>
              <a:t>Políticas de Distribución de Competencias</a:t>
            </a:r>
          </a:p>
        </p:txBody>
      </p:sp>
      <p:sp>
        <p:nvSpPr>
          <p:cNvPr id="10" name="Marcador de contenido 8">
            <a:extLst>
              <a:ext uri="{FF2B5EF4-FFF2-40B4-BE49-F238E27FC236}">
                <a16:creationId xmlns:a16="http://schemas.microsoft.com/office/drawing/2014/main" id="{2C946008-7A18-8045-D107-47DB9BAE2F24}"/>
              </a:ext>
            </a:extLst>
          </p:cNvPr>
          <p:cNvSpPr txBox="1">
            <a:spLocks/>
          </p:cNvSpPr>
          <p:nvPr/>
        </p:nvSpPr>
        <p:spPr>
          <a:xfrm>
            <a:off x="4721902" y="3792510"/>
            <a:ext cx="7105337" cy="185878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r>
              <a:rPr lang="es-MX" sz="24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- Establecer políticas y criterios que faciliten la publicación y actualización. </a:t>
            </a:r>
          </a:p>
          <a:p>
            <a:pPr algn="ctr"/>
            <a:endParaRPr lang="es-MX" sz="2800" b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r>
              <a:rPr lang="es-MX" sz="24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- Resolver la clasificación e inexistencia de la información. </a:t>
            </a:r>
          </a:p>
          <a:p>
            <a:endParaRPr lang="es-MX" dirty="0"/>
          </a:p>
        </p:txBody>
      </p:sp>
      <p:sp>
        <p:nvSpPr>
          <p:cNvPr id="13" name="Marcador de texto 10">
            <a:extLst>
              <a:ext uri="{FF2B5EF4-FFF2-40B4-BE49-F238E27FC236}">
                <a16:creationId xmlns:a16="http://schemas.microsoft.com/office/drawing/2014/main" id="{49294615-686C-9DFA-BC25-2FB50C74B862}"/>
              </a:ext>
            </a:extLst>
          </p:cNvPr>
          <p:cNvSpPr txBox="1">
            <a:spLocks/>
          </p:cNvSpPr>
          <p:nvPr/>
        </p:nvSpPr>
        <p:spPr>
          <a:xfrm>
            <a:off x="1709217" y="4179878"/>
            <a:ext cx="818793" cy="846746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4" name="Marcador de texto 10">
            <a:extLst>
              <a:ext uri="{FF2B5EF4-FFF2-40B4-BE49-F238E27FC236}">
                <a16:creationId xmlns:a16="http://schemas.microsoft.com/office/drawing/2014/main" id="{3FDAC631-1A52-05A5-5AD5-17DC3BFC4863}"/>
              </a:ext>
            </a:extLst>
          </p:cNvPr>
          <p:cNvSpPr txBox="1">
            <a:spLocks/>
          </p:cNvSpPr>
          <p:nvPr/>
        </p:nvSpPr>
        <p:spPr>
          <a:xfrm>
            <a:off x="2539004" y="4597619"/>
            <a:ext cx="818793" cy="84674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9" name="Marcador de texto 7">
            <a:extLst>
              <a:ext uri="{FF2B5EF4-FFF2-40B4-BE49-F238E27FC236}">
                <a16:creationId xmlns:a16="http://schemas.microsoft.com/office/drawing/2014/main" id="{00633C6E-63AC-0AE5-53F4-6725079340BA}"/>
              </a:ext>
            </a:extLst>
          </p:cNvPr>
          <p:cNvSpPr txBox="1">
            <a:spLocks/>
          </p:cNvSpPr>
          <p:nvPr/>
        </p:nvSpPr>
        <p:spPr>
          <a:xfrm>
            <a:off x="839788" y="4197080"/>
            <a:ext cx="3702232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4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Comité de Transparencia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7479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797C3-F63E-299E-ACB1-A01EE3244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Marcador de texto 10">
            <a:extLst>
              <a:ext uri="{FF2B5EF4-FFF2-40B4-BE49-F238E27FC236}">
                <a16:creationId xmlns:a16="http://schemas.microsoft.com/office/drawing/2014/main" id="{9A197944-AE6F-C2CF-89F8-3D85DBE5F9B9}"/>
              </a:ext>
            </a:extLst>
          </p:cNvPr>
          <p:cNvSpPr txBox="1">
            <a:spLocks/>
          </p:cNvSpPr>
          <p:nvPr/>
        </p:nvSpPr>
        <p:spPr>
          <a:xfrm>
            <a:off x="8727112" y="2170167"/>
            <a:ext cx="818793" cy="846746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28" name="Marcador de texto 10">
            <a:extLst>
              <a:ext uri="{FF2B5EF4-FFF2-40B4-BE49-F238E27FC236}">
                <a16:creationId xmlns:a16="http://schemas.microsoft.com/office/drawing/2014/main" id="{5235E711-1317-003A-7311-BA2F624F24EC}"/>
              </a:ext>
            </a:extLst>
          </p:cNvPr>
          <p:cNvSpPr txBox="1">
            <a:spLocks/>
          </p:cNvSpPr>
          <p:nvPr/>
        </p:nvSpPr>
        <p:spPr>
          <a:xfrm>
            <a:off x="9556899" y="2587908"/>
            <a:ext cx="818793" cy="84674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25" name="Marcador de texto 10">
            <a:extLst>
              <a:ext uri="{FF2B5EF4-FFF2-40B4-BE49-F238E27FC236}">
                <a16:creationId xmlns:a16="http://schemas.microsoft.com/office/drawing/2014/main" id="{C755CF00-EA68-0E51-57F2-09681CEF6DB5}"/>
              </a:ext>
            </a:extLst>
          </p:cNvPr>
          <p:cNvSpPr txBox="1">
            <a:spLocks/>
          </p:cNvSpPr>
          <p:nvPr/>
        </p:nvSpPr>
        <p:spPr>
          <a:xfrm>
            <a:off x="1709217" y="4179878"/>
            <a:ext cx="818793" cy="846746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26" name="Marcador de texto 10">
            <a:extLst>
              <a:ext uri="{FF2B5EF4-FFF2-40B4-BE49-F238E27FC236}">
                <a16:creationId xmlns:a16="http://schemas.microsoft.com/office/drawing/2014/main" id="{D984A78D-7CD7-F152-A35E-D9C7F90AA018}"/>
              </a:ext>
            </a:extLst>
          </p:cNvPr>
          <p:cNvSpPr txBox="1">
            <a:spLocks/>
          </p:cNvSpPr>
          <p:nvPr/>
        </p:nvSpPr>
        <p:spPr>
          <a:xfrm>
            <a:off x="2539004" y="4597619"/>
            <a:ext cx="818793" cy="84674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131B228-38C7-C1BC-0873-F673A29AE823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3200" b="1" dirty="0">
                <a:latin typeface="Montserrat Medium" panose="00000600000000000000" pitchFamily="2" charset="0"/>
              </a:rPr>
              <a:t>      Aspectos relevantes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9F773DF-6B9A-2C58-98CF-A4DD6FABB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696" y="549978"/>
            <a:ext cx="4751543" cy="1233851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2400" dirty="0">
                <a:latin typeface="Montserrat Medium" panose="00000600000000000000" pitchFamily="2" charset="0"/>
              </a:rPr>
              <a:t>Capítulo IV:</a:t>
            </a:r>
            <a:br>
              <a:rPr lang="es-MX" sz="2800" dirty="0">
                <a:latin typeface="Montserrat Medium" panose="00000600000000000000" pitchFamily="2" charset="0"/>
              </a:rPr>
            </a:br>
            <a:r>
              <a:rPr lang="es-MX" sz="2800" b="1" dirty="0">
                <a:latin typeface="Montserrat Medium" panose="00000600000000000000" pitchFamily="2" charset="0"/>
              </a:rPr>
              <a:t>Políticas de Distribución de Competencias</a:t>
            </a:r>
          </a:p>
        </p:txBody>
      </p:sp>
      <p:sp>
        <p:nvSpPr>
          <p:cNvPr id="13" name="Marcador de texto 7">
            <a:extLst>
              <a:ext uri="{FF2B5EF4-FFF2-40B4-BE49-F238E27FC236}">
                <a16:creationId xmlns:a16="http://schemas.microsoft.com/office/drawing/2014/main" id="{BF847407-27F7-C690-CC12-F63E2CAEB6F2}"/>
              </a:ext>
            </a:extLst>
          </p:cNvPr>
          <p:cNvSpPr txBox="1">
            <a:spLocks/>
          </p:cNvSpPr>
          <p:nvPr/>
        </p:nvSpPr>
        <p:spPr>
          <a:xfrm>
            <a:off x="7274890" y="2409449"/>
            <a:ext cx="4552349" cy="5373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Unidad de Transparencia</a:t>
            </a:r>
            <a:endParaRPr lang="es-MX" dirty="0"/>
          </a:p>
        </p:txBody>
      </p:sp>
      <p:sp>
        <p:nvSpPr>
          <p:cNvPr id="14" name="Marcador de contenido 8">
            <a:extLst>
              <a:ext uri="{FF2B5EF4-FFF2-40B4-BE49-F238E27FC236}">
                <a16:creationId xmlns:a16="http://schemas.microsoft.com/office/drawing/2014/main" id="{8075ECF5-2143-F92C-C3E3-EB361477D30E}"/>
              </a:ext>
            </a:extLst>
          </p:cNvPr>
          <p:cNvSpPr txBox="1">
            <a:spLocks/>
          </p:cNvSpPr>
          <p:nvPr/>
        </p:nvSpPr>
        <p:spPr>
          <a:xfrm>
            <a:off x="364761" y="1982928"/>
            <a:ext cx="6710935" cy="177648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- Asigna las Obligaciones de Transparencia.</a:t>
            </a:r>
          </a:p>
          <a:p>
            <a:pPr algn="just">
              <a:buFontTx/>
              <a:buChar char="-"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Administra accesos al POT.</a:t>
            </a:r>
          </a:p>
          <a:p>
            <a:pPr algn="just">
              <a:buFontTx/>
              <a:buChar char="-"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Propicia </a:t>
            </a:r>
            <a:r>
              <a:rPr lang="es-MX" sz="2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que se cargue y actualice la información</a:t>
            </a:r>
          </a:p>
          <a:p>
            <a:pPr algn="just">
              <a:buFontTx/>
              <a:buChar char="-"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Supervisa publicaciones.</a:t>
            </a:r>
          </a:p>
          <a:p>
            <a:pPr algn="just">
              <a:buFontTx/>
              <a:buChar char="-"/>
            </a:pPr>
            <a:r>
              <a:rPr lang="es-MX" sz="2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Atiende verificaciones y denuncias. </a:t>
            </a: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D9BBE458-F89D-29BC-02D3-0D1EB9C43318}"/>
              </a:ext>
            </a:extLst>
          </p:cNvPr>
          <p:cNvSpPr txBox="1">
            <a:spLocks/>
          </p:cNvSpPr>
          <p:nvPr/>
        </p:nvSpPr>
        <p:spPr>
          <a:xfrm>
            <a:off x="244503" y="4189691"/>
            <a:ext cx="4552349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Áreas y/o unidades</a:t>
            </a:r>
            <a:endParaRPr lang="es-MX" dirty="0"/>
          </a:p>
        </p:txBody>
      </p:sp>
      <p:sp>
        <p:nvSpPr>
          <p:cNvPr id="16" name="Marcador de contenido 8">
            <a:extLst>
              <a:ext uri="{FF2B5EF4-FFF2-40B4-BE49-F238E27FC236}">
                <a16:creationId xmlns:a16="http://schemas.microsoft.com/office/drawing/2014/main" id="{9F89B8C9-8DE8-547B-6AA0-DC30BB85AE74}"/>
              </a:ext>
            </a:extLst>
          </p:cNvPr>
          <p:cNvSpPr txBox="1">
            <a:spLocks/>
          </p:cNvSpPr>
          <p:nvPr/>
        </p:nvSpPr>
        <p:spPr>
          <a:xfrm>
            <a:off x="4227227" y="4179878"/>
            <a:ext cx="7215266" cy="15020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- Publica, actualiza y valida la información.</a:t>
            </a:r>
          </a:p>
          <a:p>
            <a:pPr>
              <a:buFontTx/>
              <a:buChar char="-"/>
            </a:pPr>
            <a:r>
              <a:rPr lang="es-MX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Asegurarse de cumplir con los principios de calidad. </a:t>
            </a:r>
          </a:p>
          <a:p>
            <a:pPr>
              <a:buFontTx/>
              <a:buChar char="-"/>
            </a:pPr>
            <a:r>
              <a:rPr lang="es-MX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Colaborar con la U. T. en las verificaciones y denuncias.</a:t>
            </a:r>
          </a:p>
          <a:p>
            <a:endParaRPr lang="es-MX" b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3313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27A2A-36AB-1721-A762-BC37AA96D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texto 10">
            <a:extLst>
              <a:ext uri="{FF2B5EF4-FFF2-40B4-BE49-F238E27FC236}">
                <a16:creationId xmlns:a16="http://schemas.microsoft.com/office/drawing/2014/main" id="{ED9D215A-A714-4F91-ADCD-6944AC01AA7E}"/>
              </a:ext>
            </a:extLst>
          </p:cNvPr>
          <p:cNvSpPr txBox="1">
            <a:spLocks/>
          </p:cNvSpPr>
          <p:nvPr/>
        </p:nvSpPr>
        <p:spPr>
          <a:xfrm>
            <a:off x="985525" y="2426052"/>
            <a:ext cx="1992190" cy="1908090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8" name="Marcador de texto 10">
            <a:extLst>
              <a:ext uri="{FF2B5EF4-FFF2-40B4-BE49-F238E27FC236}">
                <a16:creationId xmlns:a16="http://schemas.microsoft.com/office/drawing/2014/main" id="{F11168FF-EC5B-4A14-0A4F-F42671D5AFD2}"/>
              </a:ext>
            </a:extLst>
          </p:cNvPr>
          <p:cNvSpPr txBox="1">
            <a:spLocks/>
          </p:cNvSpPr>
          <p:nvPr/>
        </p:nvSpPr>
        <p:spPr>
          <a:xfrm>
            <a:off x="1815312" y="2843793"/>
            <a:ext cx="1992190" cy="19080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75BC6CE-AF83-7E7A-E4B9-CFB119FEA536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latin typeface="Montserrat Medium" panose="00000600000000000000" pitchFamily="2" charset="0"/>
              </a:rPr>
              <a:t>                                                                  Aspectos relevantes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6552DA0-F618-AC5D-CD71-C93AFAA1B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095" y="615982"/>
            <a:ext cx="4751543" cy="1233851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2000" dirty="0">
                <a:latin typeface="Montserrat Medium" panose="00000600000000000000" pitchFamily="2" charset="0"/>
              </a:rPr>
              <a:t>Capítulo V:</a:t>
            </a:r>
            <a:br>
              <a:rPr lang="es-MX" sz="2400" dirty="0">
                <a:latin typeface="Montserrat Medium" panose="00000600000000000000" pitchFamily="2" charset="0"/>
              </a:rPr>
            </a:br>
            <a:r>
              <a:rPr lang="es-MX" sz="2400" b="1" dirty="0">
                <a:latin typeface="Montserrat Medium" panose="00000600000000000000" pitchFamily="2" charset="0"/>
              </a:rPr>
              <a:t>Políticas para la publicación y actualización</a:t>
            </a:r>
          </a:p>
        </p:txBody>
      </p:sp>
      <p:sp>
        <p:nvSpPr>
          <p:cNvPr id="10" name="Marcador de texto 3">
            <a:extLst>
              <a:ext uri="{FF2B5EF4-FFF2-40B4-BE49-F238E27FC236}">
                <a16:creationId xmlns:a16="http://schemas.microsoft.com/office/drawing/2014/main" id="{64D50227-2F66-1BC3-98C9-65058FC2E61D}"/>
              </a:ext>
            </a:extLst>
          </p:cNvPr>
          <p:cNvSpPr txBox="1">
            <a:spLocks/>
          </p:cNvSpPr>
          <p:nvPr/>
        </p:nvSpPr>
        <p:spPr>
          <a:xfrm>
            <a:off x="362095" y="3106258"/>
            <a:ext cx="4751543" cy="120521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sz="24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Se establecen directrices para el cumplimiento de las obligaciones de transparencia, las cuales se refiere a:</a:t>
            </a:r>
          </a:p>
          <a:p>
            <a:endParaRPr lang="es-MX" dirty="0"/>
          </a:p>
        </p:txBody>
      </p:sp>
      <p:sp>
        <p:nvSpPr>
          <p:cNvPr id="29" name="Marcador de contenido 8">
            <a:extLst>
              <a:ext uri="{FF2B5EF4-FFF2-40B4-BE49-F238E27FC236}">
                <a16:creationId xmlns:a16="http://schemas.microsoft.com/office/drawing/2014/main" id="{D9BF1A10-172E-9924-5828-0340B4539157}"/>
              </a:ext>
            </a:extLst>
          </p:cNvPr>
          <p:cNvSpPr txBox="1">
            <a:spLocks/>
          </p:cNvSpPr>
          <p:nvPr/>
        </p:nvSpPr>
        <p:spPr>
          <a:xfrm>
            <a:off x="5373469" y="1938144"/>
            <a:ext cx="301103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Formatos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0" name="Marcador de contenido 8">
            <a:extLst>
              <a:ext uri="{FF2B5EF4-FFF2-40B4-BE49-F238E27FC236}">
                <a16:creationId xmlns:a16="http://schemas.microsoft.com/office/drawing/2014/main" id="{19F04B91-823E-BDA9-4358-306290B419C1}"/>
              </a:ext>
            </a:extLst>
          </p:cNvPr>
          <p:cNvSpPr txBox="1">
            <a:spLocks/>
          </p:cNvSpPr>
          <p:nvPr/>
        </p:nvSpPr>
        <p:spPr>
          <a:xfrm>
            <a:off x="9068031" y="2706318"/>
            <a:ext cx="301103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Criterios Sustantivos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1" name="Marcador de contenido 8">
            <a:extLst>
              <a:ext uri="{FF2B5EF4-FFF2-40B4-BE49-F238E27FC236}">
                <a16:creationId xmlns:a16="http://schemas.microsoft.com/office/drawing/2014/main" id="{F9A30911-6490-DA6A-C210-59F9A29757DC}"/>
              </a:ext>
            </a:extLst>
          </p:cNvPr>
          <p:cNvSpPr txBox="1">
            <a:spLocks/>
          </p:cNvSpPr>
          <p:nvPr/>
        </p:nvSpPr>
        <p:spPr>
          <a:xfrm>
            <a:off x="8384500" y="1938144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Uso de formato del POT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2" name="Marcador de contenido 8">
            <a:extLst>
              <a:ext uri="{FF2B5EF4-FFF2-40B4-BE49-F238E27FC236}">
                <a16:creationId xmlns:a16="http://schemas.microsoft.com/office/drawing/2014/main" id="{135170F2-8A8F-7BA7-A478-8F3F0E1B18A0}"/>
              </a:ext>
            </a:extLst>
          </p:cNvPr>
          <p:cNvSpPr txBox="1">
            <a:spLocks/>
          </p:cNvSpPr>
          <p:nvPr/>
        </p:nvSpPr>
        <p:spPr>
          <a:xfrm>
            <a:off x="5365799" y="2688012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Que información debe publicarse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3" name="Marcador de contenido 8">
            <a:extLst>
              <a:ext uri="{FF2B5EF4-FFF2-40B4-BE49-F238E27FC236}">
                <a16:creationId xmlns:a16="http://schemas.microsoft.com/office/drawing/2014/main" id="{8C28699B-6AF1-1FF4-2170-8E34C7A492EC}"/>
              </a:ext>
            </a:extLst>
          </p:cNvPr>
          <p:cNvSpPr txBox="1">
            <a:spLocks/>
          </p:cNvSpPr>
          <p:nvPr/>
        </p:nvSpPr>
        <p:spPr>
          <a:xfrm>
            <a:off x="8384500" y="3511084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Como debe presentarse (Actualización, Confiabilidad y de formato).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4" name="Marcador de contenido 8">
            <a:extLst>
              <a:ext uri="{FF2B5EF4-FFF2-40B4-BE49-F238E27FC236}">
                <a16:creationId xmlns:a16="http://schemas.microsoft.com/office/drawing/2014/main" id="{4CB15A5B-4D74-F5B6-4C4C-92CEB1038B21}"/>
              </a:ext>
            </a:extLst>
          </p:cNvPr>
          <p:cNvSpPr txBox="1">
            <a:spLocks/>
          </p:cNvSpPr>
          <p:nvPr/>
        </p:nvSpPr>
        <p:spPr>
          <a:xfrm>
            <a:off x="5365799" y="3504305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Criterios Adjetivos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5" name="Marcador de contenido 8">
            <a:extLst>
              <a:ext uri="{FF2B5EF4-FFF2-40B4-BE49-F238E27FC236}">
                <a16:creationId xmlns:a16="http://schemas.microsoft.com/office/drawing/2014/main" id="{E5127637-4BBD-07BC-2283-C8779D8FCD49}"/>
              </a:ext>
            </a:extLst>
          </p:cNvPr>
          <p:cNvSpPr txBox="1">
            <a:spLocks/>
          </p:cNvSpPr>
          <p:nvPr/>
        </p:nvSpPr>
        <p:spPr>
          <a:xfrm>
            <a:off x="9060361" y="4229820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Versiones Pública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6" name="Marcador de contenido 8">
            <a:extLst>
              <a:ext uri="{FF2B5EF4-FFF2-40B4-BE49-F238E27FC236}">
                <a16:creationId xmlns:a16="http://schemas.microsoft.com/office/drawing/2014/main" id="{5A6C86BD-1559-0707-BBF0-7F65EF065248}"/>
              </a:ext>
            </a:extLst>
          </p:cNvPr>
          <p:cNvSpPr txBox="1">
            <a:spLocks/>
          </p:cNvSpPr>
          <p:nvPr/>
        </p:nvSpPr>
        <p:spPr>
          <a:xfrm>
            <a:off x="5358129" y="4260952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Si hay información reservada o confidencial.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7" name="Marcador de contenido 8">
            <a:extLst>
              <a:ext uri="{FF2B5EF4-FFF2-40B4-BE49-F238E27FC236}">
                <a16:creationId xmlns:a16="http://schemas.microsoft.com/office/drawing/2014/main" id="{2DC9355F-B77D-7691-CF60-08D3C1C6D874}"/>
              </a:ext>
            </a:extLst>
          </p:cNvPr>
          <p:cNvSpPr txBox="1">
            <a:spLocks/>
          </p:cNvSpPr>
          <p:nvPr/>
        </p:nvSpPr>
        <p:spPr>
          <a:xfrm>
            <a:off x="5365799" y="5033777"/>
            <a:ext cx="302637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Hipervínculos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8" name="Marcador de contenido 8">
            <a:extLst>
              <a:ext uri="{FF2B5EF4-FFF2-40B4-BE49-F238E27FC236}">
                <a16:creationId xmlns:a16="http://schemas.microsoft.com/office/drawing/2014/main" id="{1CD8EE75-A9ED-446C-FC49-53FA144D6593}"/>
              </a:ext>
            </a:extLst>
          </p:cNvPr>
          <p:cNvSpPr txBox="1">
            <a:spLocks/>
          </p:cNvSpPr>
          <p:nvPr/>
        </p:nvSpPr>
        <p:spPr>
          <a:xfrm>
            <a:off x="8392170" y="5027692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Los enlaces deben dirigir directamente a la información y permanecer funcionales. 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8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0D0C9-644E-374C-91DD-E5CE6054D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texto 10">
            <a:extLst>
              <a:ext uri="{FF2B5EF4-FFF2-40B4-BE49-F238E27FC236}">
                <a16:creationId xmlns:a16="http://schemas.microsoft.com/office/drawing/2014/main" id="{6FD74C3A-9A88-8955-D50E-9CFB1812D112}"/>
              </a:ext>
            </a:extLst>
          </p:cNvPr>
          <p:cNvSpPr txBox="1">
            <a:spLocks/>
          </p:cNvSpPr>
          <p:nvPr/>
        </p:nvSpPr>
        <p:spPr>
          <a:xfrm>
            <a:off x="1180469" y="2765141"/>
            <a:ext cx="1512504" cy="1233851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8" name="Marcador de texto 10">
            <a:extLst>
              <a:ext uri="{FF2B5EF4-FFF2-40B4-BE49-F238E27FC236}">
                <a16:creationId xmlns:a16="http://schemas.microsoft.com/office/drawing/2014/main" id="{702FB8D9-B6D9-BC08-225E-CB576153FC6B}"/>
              </a:ext>
            </a:extLst>
          </p:cNvPr>
          <p:cNvSpPr txBox="1">
            <a:spLocks/>
          </p:cNvSpPr>
          <p:nvPr/>
        </p:nvSpPr>
        <p:spPr>
          <a:xfrm>
            <a:off x="2010256" y="3182882"/>
            <a:ext cx="1512504" cy="12338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DC194CE-1FE7-02A3-F3A4-7B19F5BD310F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latin typeface="Montserrat Medium" panose="00000600000000000000" pitchFamily="2" charset="0"/>
              </a:rPr>
              <a:t>                                                                  Aspectos relevantes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1B4E4A-0EAB-1542-5CA6-98F269D53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095" y="615982"/>
            <a:ext cx="4751543" cy="1233851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2000" dirty="0">
                <a:latin typeface="Montserrat Medium" panose="00000600000000000000" pitchFamily="2" charset="0"/>
              </a:rPr>
              <a:t>Capítulo V:</a:t>
            </a:r>
            <a:br>
              <a:rPr lang="es-MX" sz="2400" dirty="0">
                <a:latin typeface="Montserrat Medium" panose="00000600000000000000" pitchFamily="2" charset="0"/>
              </a:rPr>
            </a:br>
            <a:r>
              <a:rPr lang="es-MX" sz="2400" b="1" dirty="0">
                <a:latin typeface="Montserrat Medium" panose="00000600000000000000" pitchFamily="2" charset="0"/>
              </a:rPr>
              <a:t>Políticas para la publicación y actualización</a:t>
            </a:r>
          </a:p>
        </p:txBody>
      </p:sp>
      <p:sp>
        <p:nvSpPr>
          <p:cNvPr id="29" name="Marcador de contenido 8">
            <a:extLst>
              <a:ext uri="{FF2B5EF4-FFF2-40B4-BE49-F238E27FC236}">
                <a16:creationId xmlns:a16="http://schemas.microsoft.com/office/drawing/2014/main" id="{3F76856B-F5C0-36C1-4F6F-88148444B910}"/>
              </a:ext>
            </a:extLst>
          </p:cNvPr>
          <p:cNvSpPr txBox="1">
            <a:spLocks/>
          </p:cNvSpPr>
          <p:nvPr/>
        </p:nvSpPr>
        <p:spPr>
          <a:xfrm>
            <a:off x="9075701" y="1824817"/>
            <a:ext cx="301103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Conservación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0" name="Marcador de contenido 8">
            <a:extLst>
              <a:ext uri="{FF2B5EF4-FFF2-40B4-BE49-F238E27FC236}">
                <a16:creationId xmlns:a16="http://schemas.microsoft.com/office/drawing/2014/main" id="{7181FEA3-9361-FFE9-325D-FB9666DFF6FC}"/>
              </a:ext>
            </a:extLst>
          </p:cNvPr>
          <p:cNvSpPr txBox="1">
            <a:spLocks/>
          </p:cNvSpPr>
          <p:nvPr/>
        </p:nvSpPr>
        <p:spPr>
          <a:xfrm>
            <a:off x="5365119" y="2521187"/>
            <a:ext cx="301103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Actualización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1" name="Marcador de contenido 8">
            <a:extLst>
              <a:ext uri="{FF2B5EF4-FFF2-40B4-BE49-F238E27FC236}">
                <a16:creationId xmlns:a16="http://schemas.microsoft.com/office/drawing/2014/main" id="{95549825-05F8-E1B6-0EE1-91112E05000D}"/>
              </a:ext>
            </a:extLst>
          </p:cNvPr>
          <p:cNvSpPr txBox="1">
            <a:spLocks/>
          </p:cNvSpPr>
          <p:nvPr/>
        </p:nvSpPr>
        <p:spPr>
          <a:xfrm>
            <a:off x="5373469" y="1824817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La información debe mantenerse durante los plazos establecidos en la tabla correspondiente. 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2" name="Marcador de contenido 8">
            <a:extLst>
              <a:ext uri="{FF2B5EF4-FFF2-40B4-BE49-F238E27FC236}">
                <a16:creationId xmlns:a16="http://schemas.microsoft.com/office/drawing/2014/main" id="{C9BA4C92-8186-62C5-FD30-15DE134D057D}"/>
              </a:ext>
            </a:extLst>
          </p:cNvPr>
          <p:cNvSpPr txBox="1">
            <a:spLocks/>
          </p:cNvSpPr>
          <p:nvPr/>
        </p:nvSpPr>
        <p:spPr>
          <a:xfrm>
            <a:off x="8376150" y="2521187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Regla general trimestral, se publica  en 30 días posterior al cierre del periodo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3" name="Marcador de contenido 8">
            <a:extLst>
              <a:ext uri="{FF2B5EF4-FFF2-40B4-BE49-F238E27FC236}">
                <a16:creationId xmlns:a16="http://schemas.microsoft.com/office/drawing/2014/main" id="{1EDE4251-D67A-D524-44C9-B87D724E80E0}"/>
              </a:ext>
            </a:extLst>
          </p:cNvPr>
          <p:cNvSpPr txBox="1">
            <a:spLocks/>
          </p:cNvSpPr>
          <p:nvPr/>
        </p:nvSpPr>
        <p:spPr>
          <a:xfrm>
            <a:off x="5373469" y="3198918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Los portales deben tener acceso directo al apartado de transparencia y contar con buscador. 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4" name="Marcador de contenido 8">
            <a:extLst>
              <a:ext uri="{FF2B5EF4-FFF2-40B4-BE49-F238E27FC236}">
                <a16:creationId xmlns:a16="http://schemas.microsoft.com/office/drawing/2014/main" id="{8CA57F61-1437-B1F6-0B59-F680A0A3D39C}"/>
              </a:ext>
            </a:extLst>
          </p:cNvPr>
          <p:cNvSpPr txBox="1">
            <a:spLocks/>
          </p:cNvSpPr>
          <p:nvPr/>
        </p:nvSpPr>
        <p:spPr>
          <a:xfrm>
            <a:off x="9075701" y="3198918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Acceso de Portales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5" name="Marcador de contenido 8">
            <a:extLst>
              <a:ext uri="{FF2B5EF4-FFF2-40B4-BE49-F238E27FC236}">
                <a16:creationId xmlns:a16="http://schemas.microsoft.com/office/drawing/2014/main" id="{97F7FDE4-AE3A-9BB9-1F3F-2E75E154DE10}"/>
              </a:ext>
            </a:extLst>
          </p:cNvPr>
          <p:cNvSpPr txBox="1">
            <a:spLocks/>
          </p:cNvSpPr>
          <p:nvPr/>
        </p:nvSpPr>
        <p:spPr>
          <a:xfrm>
            <a:off x="5357449" y="4552978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Inexistencia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6" name="Marcador de contenido 8">
            <a:extLst>
              <a:ext uri="{FF2B5EF4-FFF2-40B4-BE49-F238E27FC236}">
                <a16:creationId xmlns:a16="http://schemas.microsoft.com/office/drawing/2014/main" id="{3D397339-542F-821B-B950-05F6F3310E4B}"/>
              </a:ext>
            </a:extLst>
          </p:cNvPr>
          <p:cNvSpPr txBox="1">
            <a:spLocks/>
          </p:cNvSpPr>
          <p:nvPr/>
        </p:nvSpPr>
        <p:spPr>
          <a:xfrm>
            <a:off x="8392170" y="3893236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Total, Por medio de resolución del Comité de Transparencia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38" name="Marcador de contenido 8">
            <a:extLst>
              <a:ext uri="{FF2B5EF4-FFF2-40B4-BE49-F238E27FC236}">
                <a16:creationId xmlns:a16="http://schemas.microsoft.com/office/drawing/2014/main" id="{F50DE6CF-C77E-AA74-8C0E-DB91D7333E83}"/>
              </a:ext>
            </a:extLst>
          </p:cNvPr>
          <p:cNvSpPr txBox="1">
            <a:spLocks/>
          </p:cNvSpPr>
          <p:nvPr/>
        </p:nvSpPr>
        <p:spPr>
          <a:xfrm>
            <a:off x="8384500" y="4558781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Parcial, Explicación en el espacio “Nota”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4" name="Marcador de contenido 8">
            <a:extLst>
              <a:ext uri="{FF2B5EF4-FFF2-40B4-BE49-F238E27FC236}">
                <a16:creationId xmlns:a16="http://schemas.microsoft.com/office/drawing/2014/main" id="{03B02275-0AE6-2064-1155-AE906FAC3B48}"/>
              </a:ext>
            </a:extLst>
          </p:cNvPr>
          <p:cNvSpPr txBox="1">
            <a:spLocks/>
          </p:cNvSpPr>
          <p:nvPr/>
        </p:nvSpPr>
        <p:spPr>
          <a:xfrm>
            <a:off x="8384500" y="5323453"/>
            <a:ext cx="3702232" cy="4879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Compromiso, en caso de existir y no esté disponible la información</a:t>
            </a:r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5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C5D5C-8658-0543-76F9-345C50956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texto 10">
            <a:extLst>
              <a:ext uri="{FF2B5EF4-FFF2-40B4-BE49-F238E27FC236}">
                <a16:creationId xmlns:a16="http://schemas.microsoft.com/office/drawing/2014/main" id="{B5DEE164-EF53-AA7C-4018-F6B408938A5A}"/>
              </a:ext>
            </a:extLst>
          </p:cNvPr>
          <p:cNvSpPr txBox="1">
            <a:spLocks/>
          </p:cNvSpPr>
          <p:nvPr/>
        </p:nvSpPr>
        <p:spPr>
          <a:xfrm>
            <a:off x="985525" y="2426052"/>
            <a:ext cx="1992190" cy="1908090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8" name="Marcador de texto 10">
            <a:extLst>
              <a:ext uri="{FF2B5EF4-FFF2-40B4-BE49-F238E27FC236}">
                <a16:creationId xmlns:a16="http://schemas.microsoft.com/office/drawing/2014/main" id="{58E605AD-EF63-DCAA-9AD4-74A5929AFEFA}"/>
              </a:ext>
            </a:extLst>
          </p:cNvPr>
          <p:cNvSpPr txBox="1">
            <a:spLocks/>
          </p:cNvSpPr>
          <p:nvPr/>
        </p:nvSpPr>
        <p:spPr>
          <a:xfrm>
            <a:off x="1815312" y="2843793"/>
            <a:ext cx="1992190" cy="19080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AB0F5A-B8F3-069D-C20F-F4BF844CB647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3200" b="1" dirty="0">
                <a:latin typeface="Montserrat Medium" panose="00000600000000000000" pitchFamily="2" charset="0"/>
              </a:rPr>
              <a:t> Aspectos relevantes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EDEDB03-918B-84CB-EB11-5514EC8D5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5189" y="550275"/>
            <a:ext cx="4751543" cy="1233851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2000" dirty="0">
                <a:latin typeface="Montserrat Medium" panose="00000600000000000000" pitchFamily="2" charset="0"/>
              </a:rPr>
              <a:t>Capítulo VI:</a:t>
            </a:r>
            <a:br>
              <a:rPr lang="es-MX" sz="2400" dirty="0">
                <a:latin typeface="Montserrat Medium" panose="00000600000000000000" pitchFamily="2" charset="0"/>
              </a:rPr>
            </a:br>
            <a:r>
              <a:rPr lang="es-MX" sz="2400" b="1" dirty="0">
                <a:latin typeface="Montserrat Medium" panose="00000600000000000000" pitchFamily="2" charset="0"/>
              </a:rPr>
              <a:t>Políticas para la verificación y Vigilancia</a:t>
            </a:r>
          </a:p>
        </p:txBody>
      </p:sp>
      <p:sp>
        <p:nvSpPr>
          <p:cNvPr id="10" name="Marcador de texto 3">
            <a:extLst>
              <a:ext uri="{FF2B5EF4-FFF2-40B4-BE49-F238E27FC236}">
                <a16:creationId xmlns:a16="http://schemas.microsoft.com/office/drawing/2014/main" id="{6A7655B6-0529-48F3-9DB2-DAB4FA651F9D}"/>
              </a:ext>
            </a:extLst>
          </p:cNvPr>
          <p:cNvSpPr txBox="1">
            <a:spLocks/>
          </p:cNvSpPr>
          <p:nvPr/>
        </p:nvSpPr>
        <p:spPr>
          <a:xfrm>
            <a:off x="362095" y="3106258"/>
            <a:ext cx="4751543" cy="120521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sz="24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Se establecen directrices sobre los procesos de vigilancia que lleven a cabo por las Autoridades Garantes</a:t>
            </a:r>
          </a:p>
          <a:p>
            <a:endParaRPr lang="es-MX" dirty="0"/>
          </a:p>
        </p:txBody>
      </p:sp>
      <p:sp>
        <p:nvSpPr>
          <p:cNvPr id="11" name="Marcador de contenido 8">
            <a:extLst>
              <a:ext uri="{FF2B5EF4-FFF2-40B4-BE49-F238E27FC236}">
                <a16:creationId xmlns:a16="http://schemas.microsoft.com/office/drawing/2014/main" id="{6660EE40-2093-CBF7-AEA4-F9BC91ED3D77}"/>
              </a:ext>
            </a:extLst>
          </p:cNvPr>
          <p:cNvSpPr txBox="1">
            <a:spLocks/>
          </p:cNvSpPr>
          <p:nvPr/>
        </p:nvSpPr>
        <p:spPr>
          <a:xfrm>
            <a:off x="6585098" y="2426052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Oficio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12" name="Marcador de contenido 8">
            <a:extLst>
              <a:ext uri="{FF2B5EF4-FFF2-40B4-BE49-F238E27FC236}">
                <a16:creationId xmlns:a16="http://schemas.microsoft.com/office/drawing/2014/main" id="{20FD77FC-B301-BAFB-6283-864E1F0AF5DD}"/>
              </a:ext>
            </a:extLst>
          </p:cNvPr>
          <p:cNvSpPr txBox="1">
            <a:spLocks/>
          </p:cNvSpPr>
          <p:nvPr/>
        </p:nvSpPr>
        <p:spPr>
          <a:xfrm>
            <a:off x="6585099" y="4311472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A petición de parte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15" name="Marcador de contenido 8">
            <a:extLst>
              <a:ext uri="{FF2B5EF4-FFF2-40B4-BE49-F238E27FC236}">
                <a16:creationId xmlns:a16="http://schemas.microsoft.com/office/drawing/2014/main" id="{F7D1FD3D-8B7B-F445-E464-9C0270014AA3}"/>
              </a:ext>
            </a:extLst>
          </p:cNvPr>
          <p:cNvSpPr txBox="1">
            <a:spLocks/>
          </p:cNvSpPr>
          <p:nvPr/>
        </p:nvSpPr>
        <p:spPr>
          <a:xfrm>
            <a:off x="6585098" y="3149232"/>
            <a:ext cx="4902566" cy="9269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sz="2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Cuando las Autoridades Garantes lleven a cabo verificaciones virtuales y aleatorias en el POT.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22" name="Marcador de contenido 8">
            <a:extLst>
              <a:ext uri="{FF2B5EF4-FFF2-40B4-BE49-F238E27FC236}">
                <a16:creationId xmlns:a16="http://schemas.microsoft.com/office/drawing/2014/main" id="{FCCA2ED0-A5D0-0BE6-5CF9-AF39BC34BA57}"/>
              </a:ext>
            </a:extLst>
          </p:cNvPr>
          <p:cNvSpPr txBox="1">
            <a:spLocks/>
          </p:cNvSpPr>
          <p:nvPr/>
        </p:nvSpPr>
        <p:spPr>
          <a:xfrm>
            <a:off x="4701233" y="4991678"/>
            <a:ext cx="4902566" cy="9269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sz="2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Cuando cualquier persona presente una denuncia por incumplimiento a las obligaciones de transparencia. 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4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C272B-0FFB-BFD2-8C32-B79A17121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texto 10">
            <a:extLst>
              <a:ext uri="{FF2B5EF4-FFF2-40B4-BE49-F238E27FC236}">
                <a16:creationId xmlns:a16="http://schemas.microsoft.com/office/drawing/2014/main" id="{8317ECBA-D137-4DB7-EA56-4360F31723F0}"/>
              </a:ext>
            </a:extLst>
          </p:cNvPr>
          <p:cNvSpPr txBox="1">
            <a:spLocks/>
          </p:cNvSpPr>
          <p:nvPr/>
        </p:nvSpPr>
        <p:spPr>
          <a:xfrm>
            <a:off x="985525" y="2426052"/>
            <a:ext cx="1992190" cy="1908090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8" name="Marcador de texto 10">
            <a:extLst>
              <a:ext uri="{FF2B5EF4-FFF2-40B4-BE49-F238E27FC236}">
                <a16:creationId xmlns:a16="http://schemas.microsoft.com/office/drawing/2014/main" id="{19F79902-F5CE-801A-31FC-38986E84F6AE}"/>
              </a:ext>
            </a:extLst>
          </p:cNvPr>
          <p:cNvSpPr txBox="1">
            <a:spLocks/>
          </p:cNvSpPr>
          <p:nvPr/>
        </p:nvSpPr>
        <p:spPr>
          <a:xfrm>
            <a:off x="1815312" y="2843793"/>
            <a:ext cx="1992190" cy="19080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357B4F2-C278-9515-58B2-2325E5BAA358}"/>
              </a:ext>
            </a:extLst>
          </p:cNvPr>
          <p:cNvSpPr/>
          <p:nvPr/>
        </p:nvSpPr>
        <p:spPr>
          <a:xfrm>
            <a:off x="-1" y="749077"/>
            <a:ext cx="12192001" cy="679841"/>
          </a:xfrm>
          <a:prstGeom prst="rect">
            <a:avLst/>
          </a:prstGeom>
          <a:solidFill>
            <a:srgbClr val="68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3200" b="1" dirty="0">
                <a:latin typeface="Montserrat Medium" panose="00000600000000000000" pitchFamily="2" charset="0"/>
              </a:rPr>
              <a:t> Conclusión General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C589DB8-A0DD-899D-C0DA-2BDC6FE0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5189" y="550275"/>
            <a:ext cx="4751543" cy="1233851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MX" sz="2800" b="1" dirty="0">
                <a:latin typeface="Montserrat Medium" panose="00000600000000000000" pitchFamily="2" charset="0"/>
              </a:rPr>
              <a:t>Finalización</a:t>
            </a:r>
          </a:p>
        </p:txBody>
      </p:sp>
      <p:sp>
        <p:nvSpPr>
          <p:cNvPr id="10" name="Marcador de texto 3">
            <a:extLst>
              <a:ext uri="{FF2B5EF4-FFF2-40B4-BE49-F238E27FC236}">
                <a16:creationId xmlns:a16="http://schemas.microsoft.com/office/drawing/2014/main" id="{01E1484D-BD32-2802-A600-3D0B1782359D}"/>
              </a:ext>
            </a:extLst>
          </p:cNvPr>
          <p:cNvSpPr txBox="1">
            <a:spLocks/>
          </p:cNvSpPr>
          <p:nvPr/>
        </p:nvSpPr>
        <p:spPr>
          <a:xfrm>
            <a:off x="362095" y="3106258"/>
            <a:ext cx="4751543" cy="120521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sz="22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Los lineamientos construyen toda la arquitectura técnica y jurídica del cumplimiento de obligaciones de transparencia</a:t>
            </a:r>
          </a:p>
        </p:txBody>
      </p:sp>
      <p:sp>
        <p:nvSpPr>
          <p:cNvPr id="11" name="Marcador de contenido 8">
            <a:extLst>
              <a:ext uri="{FF2B5EF4-FFF2-40B4-BE49-F238E27FC236}">
                <a16:creationId xmlns:a16="http://schemas.microsoft.com/office/drawing/2014/main" id="{3EDD58C6-368C-8DD5-6DEC-2597DE7EB440}"/>
              </a:ext>
            </a:extLst>
          </p:cNvPr>
          <p:cNvSpPr txBox="1">
            <a:spLocks/>
          </p:cNvSpPr>
          <p:nvPr/>
        </p:nvSpPr>
        <p:spPr>
          <a:xfrm>
            <a:off x="5216238" y="1988081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Estandarizar información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12" name="Marcador de contenido 8">
            <a:extLst>
              <a:ext uri="{FF2B5EF4-FFF2-40B4-BE49-F238E27FC236}">
                <a16:creationId xmlns:a16="http://schemas.microsoft.com/office/drawing/2014/main" id="{BA9E4D6F-2735-3D76-4E87-387C30D912B2}"/>
              </a:ext>
            </a:extLst>
          </p:cNvPr>
          <p:cNvSpPr txBox="1">
            <a:spLocks/>
          </p:cNvSpPr>
          <p:nvPr/>
        </p:nvSpPr>
        <p:spPr>
          <a:xfrm>
            <a:off x="8686729" y="1982928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Definir responsabilidades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22" name="Marcador de contenido 8">
            <a:extLst>
              <a:ext uri="{FF2B5EF4-FFF2-40B4-BE49-F238E27FC236}">
                <a16:creationId xmlns:a16="http://schemas.microsoft.com/office/drawing/2014/main" id="{596DDF69-D1F0-794D-4122-63241B12D201}"/>
              </a:ext>
            </a:extLst>
          </p:cNvPr>
          <p:cNvSpPr txBox="1">
            <a:spLocks/>
          </p:cNvSpPr>
          <p:nvPr/>
        </p:nvSpPr>
        <p:spPr>
          <a:xfrm>
            <a:off x="6235445" y="4751883"/>
            <a:ext cx="4902566" cy="9269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sz="22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El error más común en los sujetos obligados es creer que transparencia equivale a “subir documentos”</a:t>
            </a:r>
          </a:p>
        </p:txBody>
      </p:sp>
      <p:sp>
        <p:nvSpPr>
          <p:cNvPr id="3" name="Marcador de contenido 8">
            <a:extLst>
              <a:ext uri="{FF2B5EF4-FFF2-40B4-BE49-F238E27FC236}">
                <a16:creationId xmlns:a16="http://schemas.microsoft.com/office/drawing/2014/main" id="{B02F6626-7555-28C8-D550-D69218888FF1}"/>
              </a:ext>
            </a:extLst>
          </p:cNvPr>
          <p:cNvSpPr txBox="1">
            <a:spLocks/>
          </p:cNvSpPr>
          <p:nvPr/>
        </p:nvSpPr>
        <p:spPr>
          <a:xfrm>
            <a:off x="5216238" y="2651152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56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Garantizar calidad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56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y accesibilidad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4" name="Marcador de contenido 8">
            <a:extLst>
              <a:ext uri="{FF2B5EF4-FFF2-40B4-BE49-F238E27FC236}">
                <a16:creationId xmlns:a16="http://schemas.microsoft.com/office/drawing/2014/main" id="{B9C98896-4B08-0FEA-75FE-381FD9FFBDA0}"/>
              </a:ext>
            </a:extLst>
          </p:cNvPr>
          <p:cNvSpPr txBox="1">
            <a:spLocks/>
          </p:cNvSpPr>
          <p:nvPr/>
        </p:nvSpPr>
        <p:spPr>
          <a:xfrm>
            <a:off x="8686728" y="2618350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56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Reglas de actualización y Conservación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5" name="Marcador de contenido 8">
            <a:extLst>
              <a:ext uri="{FF2B5EF4-FFF2-40B4-BE49-F238E27FC236}">
                <a16:creationId xmlns:a16="http://schemas.microsoft.com/office/drawing/2014/main" id="{1EA691C2-2904-5FB6-F57E-39B2D651CE24}"/>
              </a:ext>
            </a:extLst>
          </p:cNvPr>
          <p:cNvSpPr txBox="1">
            <a:spLocks/>
          </p:cNvSpPr>
          <p:nvPr/>
        </p:nvSpPr>
        <p:spPr>
          <a:xfrm>
            <a:off x="6954232" y="3421345"/>
            <a:ext cx="3018701" cy="4879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MX" sz="56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Permitir vigilancia y sanción </a:t>
            </a:r>
          </a:p>
          <a:p>
            <a:pPr marL="0" indent="0" algn="just">
              <a:buNone/>
            </a:pPr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71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C8443-B271-4516-A086-342CAAD9C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18" y="599844"/>
            <a:ext cx="3287233" cy="4964851"/>
          </a:xfrm>
          <a:solidFill>
            <a:srgbClr val="1E563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MX" sz="3200" b="1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Montserrat Medium" pitchFamily="2" charset="0"/>
              </a:rPr>
              <a:t>Objetivo de la Capacitación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836A5B8B-06A1-CA1B-D2AE-4AC6550ECD23}"/>
              </a:ext>
            </a:extLst>
          </p:cNvPr>
          <p:cNvSpPr txBox="1">
            <a:spLocks/>
          </p:cNvSpPr>
          <p:nvPr/>
        </p:nvSpPr>
        <p:spPr>
          <a:xfrm>
            <a:off x="5849471" y="1825624"/>
            <a:ext cx="5181600" cy="2513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 dirty="0"/>
          </a:p>
        </p:txBody>
      </p:sp>
      <p:sp>
        <p:nvSpPr>
          <p:cNvPr id="8" name="Diagrama de flujo: proceso alternativo 7">
            <a:extLst>
              <a:ext uri="{FF2B5EF4-FFF2-40B4-BE49-F238E27FC236}">
                <a16:creationId xmlns:a16="http://schemas.microsoft.com/office/drawing/2014/main" id="{82D3A847-ED7A-66AB-33EA-8AF7F6612784}"/>
              </a:ext>
            </a:extLst>
          </p:cNvPr>
          <p:cNvSpPr/>
          <p:nvPr/>
        </p:nvSpPr>
        <p:spPr>
          <a:xfrm>
            <a:off x="4348717" y="4696593"/>
            <a:ext cx="6145618" cy="818707"/>
          </a:xfrm>
          <a:prstGeom prst="flowChartAlternateProcess">
            <a:avLst/>
          </a:prstGeom>
          <a:solidFill>
            <a:srgbClr val="68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Montserrat Medium" panose="00000600000000000000" pitchFamily="2" charset="0"/>
              </a:rPr>
              <a:t> </a:t>
            </a:r>
            <a:r>
              <a:rPr lang="es-MX" dirty="0">
                <a:latin typeface="Montserrat Medium" panose="00000600000000000000" pitchFamily="2" charset="0"/>
              </a:rPr>
              <a:t>Distinguir responsabilidades de Comité, Unidad de Transparencia y áreas.</a:t>
            </a:r>
            <a:endParaRPr lang="es-MX" dirty="0"/>
          </a:p>
        </p:txBody>
      </p:sp>
      <p:sp>
        <p:nvSpPr>
          <p:cNvPr id="11" name="Diagrama de flujo: proceso alternativo 10">
            <a:extLst>
              <a:ext uri="{FF2B5EF4-FFF2-40B4-BE49-F238E27FC236}">
                <a16:creationId xmlns:a16="http://schemas.microsoft.com/office/drawing/2014/main" id="{613F7AFD-D8FC-10ED-052A-BD0B2375A75E}"/>
              </a:ext>
            </a:extLst>
          </p:cNvPr>
          <p:cNvSpPr/>
          <p:nvPr/>
        </p:nvSpPr>
        <p:spPr>
          <a:xfrm>
            <a:off x="4348717" y="3429000"/>
            <a:ext cx="6145618" cy="818707"/>
          </a:xfrm>
          <a:prstGeom prst="flowChartAlternateProcess">
            <a:avLst/>
          </a:prstGeom>
          <a:solidFill>
            <a:srgbClr val="68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Montserrat Medium" panose="00000600000000000000" pitchFamily="2" charset="0"/>
              </a:rPr>
              <a:t>Conocer reglas de actualización, conservación, accesibilidad y verificaciones</a:t>
            </a:r>
          </a:p>
        </p:txBody>
      </p:sp>
      <p:sp>
        <p:nvSpPr>
          <p:cNvPr id="13" name="Diagrama de flujo: proceso alternativo 12">
            <a:extLst>
              <a:ext uri="{FF2B5EF4-FFF2-40B4-BE49-F238E27FC236}">
                <a16:creationId xmlns:a16="http://schemas.microsoft.com/office/drawing/2014/main" id="{194D279C-093E-CD34-4A98-F200C217A6C1}"/>
              </a:ext>
            </a:extLst>
          </p:cNvPr>
          <p:cNvSpPr/>
          <p:nvPr/>
        </p:nvSpPr>
        <p:spPr>
          <a:xfrm>
            <a:off x="4348717" y="649241"/>
            <a:ext cx="6145618" cy="818707"/>
          </a:xfrm>
          <a:prstGeom prst="flowChartAlternateProcess">
            <a:avLst/>
          </a:prstGeom>
          <a:solidFill>
            <a:srgbClr val="68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dirty="0">
                <a:latin typeface="Montserrat Medium" panose="00000600000000000000" pitchFamily="2" charset="0"/>
              </a:rPr>
              <a:t>Comprender la estructura general de los Lineamientos Técnicos Generales.</a:t>
            </a:r>
          </a:p>
        </p:txBody>
      </p:sp>
      <p:sp>
        <p:nvSpPr>
          <p:cNvPr id="15" name="Diagrama de flujo: proceso alternativo 14">
            <a:extLst>
              <a:ext uri="{FF2B5EF4-FFF2-40B4-BE49-F238E27FC236}">
                <a16:creationId xmlns:a16="http://schemas.microsoft.com/office/drawing/2014/main" id="{6423AADB-D926-DD6C-C153-32BB4710B967}"/>
              </a:ext>
            </a:extLst>
          </p:cNvPr>
          <p:cNvSpPr/>
          <p:nvPr/>
        </p:nvSpPr>
        <p:spPr>
          <a:xfrm>
            <a:off x="4348717" y="2039120"/>
            <a:ext cx="6145618" cy="818707"/>
          </a:xfrm>
          <a:prstGeom prst="flowChartAlternateProcess">
            <a:avLst/>
          </a:prstGeom>
          <a:solidFill>
            <a:srgbClr val="68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dirty="0">
                <a:latin typeface="Montserrat Medium" panose="00000600000000000000" pitchFamily="2" charset="0"/>
              </a:rPr>
              <a:t>Identificar las obligaciones operativas de los sujetos obligados.</a:t>
            </a:r>
          </a:p>
        </p:txBody>
      </p:sp>
    </p:spTree>
    <p:extLst>
      <p:ext uri="{BB962C8B-B14F-4D97-AF65-F5344CB8AC3E}">
        <p14:creationId xmlns:p14="http://schemas.microsoft.com/office/powerpoint/2010/main" val="345742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uadroTexto 26">
            <a:extLst>
              <a:ext uri="{FF2B5EF4-FFF2-40B4-BE49-F238E27FC236}">
                <a16:creationId xmlns:a16="http://schemas.microsoft.com/office/drawing/2014/main" id="{EF6D8BB8-5532-4FCF-993B-374E274CD538}"/>
              </a:ext>
            </a:extLst>
          </p:cNvPr>
          <p:cNvSpPr txBox="1"/>
          <p:nvPr/>
        </p:nvSpPr>
        <p:spPr>
          <a:xfrm>
            <a:off x="1326467" y="4551298"/>
            <a:ext cx="962601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>
              <a:latin typeface="Montserrat SemiBold" pitchFamily="2" charset="0"/>
            </a:endParaRPr>
          </a:p>
          <a:p>
            <a:pPr algn="l"/>
            <a:r>
              <a:rPr lang="es-MX" sz="1800" dirty="0">
                <a:latin typeface="Montserrat SemiBold" pitchFamily="2" charset="0"/>
              </a:rPr>
              <a:t>Félix Ortega #1795 Esquina Melchor Ocampo C.P. 23000 La Paz B.C.S. México</a:t>
            </a:r>
          </a:p>
          <a:p>
            <a:pPr algn="l"/>
            <a:r>
              <a:rPr lang="es-MX" sz="1800" dirty="0">
                <a:latin typeface="Montserrat SemiBold" pitchFamily="2" charset="0"/>
              </a:rPr>
              <a:t>(612) 175-27-70 </a:t>
            </a:r>
          </a:p>
          <a:p>
            <a:pPr algn="l"/>
            <a:r>
              <a:rPr lang="es-MX" sz="1800" dirty="0">
                <a:latin typeface="Montserrat SemiBold" pitchFamily="2" charset="0"/>
                <a:hlinkClick r:id="rId2"/>
              </a:rPr>
              <a:t>ramiro.navarro@bcs.</a:t>
            </a:r>
            <a:r>
              <a:rPr lang="es-MX" dirty="0">
                <a:latin typeface="Montserrat SemiBold" pitchFamily="2" charset="0"/>
                <a:hlinkClick r:id="rId2"/>
              </a:rPr>
              <a:t>g</a:t>
            </a:r>
            <a:r>
              <a:rPr lang="es-MX" sz="1800" dirty="0">
                <a:latin typeface="Montserrat SemiBold" pitchFamily="2" charset="0"/>
                <a:hlinkClick r:id="rId2"/>
              </a:rPr>
              <a:t>ob.mx</a:t>
            </a:r>
            <a:endParaRPr lang="es-MX" sz="1800" dirty="0">
              <a:latin typeface="Montserrat SemiBold" pitchFamily="2" charset="0"/>
            </a:endParaRPr>
          </a:p>
          <a:p>
            <a:pPr algn="l"/>
            <a:r>
              <a:rPr lang="es-MX" dirty="0">
                <a:latin typeface="Montserrat SemiBold" pitchFamily="2" charset="0"/>
                <a:hlinkClick r:id="rId3"/>
              </a:rPr>
              <a:t>transparenciaparaelpueblo@bcs.gob.mx</a:t>
            </a:r>
            <a:endParaRPr lang="es-MX" dirty="0">
              <a:latin typeface="Montserrat SemiBold" pitchFamily="2" charset="0"/>
            </a:endParaRPr>
          </a:p>
          <a:p>
            <a:pPr algn="l"/>
            <a:endParaRPr lang="es-MX" dirty="0">
              <a:latin typeface="Montserrat SemiBold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4CC6219-2369-A7C4-224D-7D69D70ED5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217" y="562536"/>
            <a:ext cx="8401626" cy="384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00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Marcador de contenido 5">
            <a:extLst>
              <a:ext uri="{FF2B5EF4-FFF2-40B4-BE49-F238E27FC236}">
                <a16:creationId xmlns:a16="http://schemas.microsoft.com/office/drawing/2014/main" id="{FC27797F-467B-26B2-07FE-265462172F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422948"/>
              </p:ext>
            </p:extLst>
          </p:nvPr>
        </p:nvGraphicFramePr>
        <p:xfrm>
          <a:off x="4231849" y="1145885"/>
          <a:ext cx="7383715" cy="3741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07CBD9D3-2B3B-266B-0DA2-3ADF17B637F5}"/>
              </a:ext>
            </a:extLst>
          </p:cNvPr>
          <p:cNvSpPr txBox="1">
            <a:spLocks/>
          </p:cNvSpPr>
          <p:nvPr/>
        </p:nvSpPr>
        <p:spPr>
          <a:xfrm>
            <a:off x="576436" y="719528"/>
            <a:ext cx="3246056" cy="4834241"/>
          </a:xfrm>
          <a:prstGeom prst="rect">
            <a:avLst/>
          </a:prstGeom>
          <a:solidFill>
            <a:srgbClr val="1E563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Montserrat Medium" pitchFamily="2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Lineamientos Técnicos Generales</a:t>
            </a:r>
          </a:p>
        </p:txBody>
      </p:sp>
    </p:spTree>
    <p:extLst>
      <p:ext uri="{BB962C8B-B14F-4D97-AF65-F5344CB8AC3E}">
        <p14:creationId xmlns:p14="http://schemas.microsoft.com/office/powerpoint/2010/main" val="1840657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0E207762-CCA1-0E94-AF98-F68612ED82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681037"/>
            <a:ext cx="12192000" cy="593127"/>
          </a:xfrm>
          <a:prstGeom prst="rect">
            <a:avLst/>
          </a:prstGeom>
          <a:solidFill>
            <a:srgbClr val="1E563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3200" b="1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Montserrat Medium" pitchFamily="2" charset="0"/>
              </a:rPr>
              <a:t>Estructura y Contenido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05B52080-07B2-9CA5-8CCF-2E041C47B2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4243" y="1770999"/>
            <a:ext cx="9144000" cy="3865303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Capítulo I.</a:t>
            </a:r>
          </a:p>
          <a:p>
            <a:r>
              <a:rPr lang="es-MX" b="1" dirty="0">
                <a:latin typeface="Montserrat Medium" panose="00000600000000000000" pitchFamily="2" charset="0"/>
              </a:rPr>
              <a:t>Disposiciones Generales.</a:t>
            </a:r>
          </a:p>
          <a:p>
            <a:pPr marL="0" indent="0">
              <a:buNone/>
            </a:pPr>
            <a:endParaRPr lang="es-MX" b="1" dirty="0">
              <a:latin typeface="Montserrat Medium" panose="00000600000000000000" pitchFamily="2" charset="0"/>
            </a:endParaRPr>
          </a:p>
          <a:p>
            <a:pPr marL="0" indent="0">
              <a:buNone/>
            </a:pPr>
            <a:r>
              <a:rPr lang="es-MX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Capítulo II.</a:t>
            </a:r>
          </a:p>
          <a:p>
            <a:r>
              <a:rPr lang="es-MX" b="1" dirty="0">
                <a:latin typeface="Montserrat Medium" panose="00000600000000000000" pitchFamily="2" charset="0"/>
              </a:rPr>
              <a:t>Políticas de Calidad, Difusión y Accesibilidad</a:t>
            </a:r>
          </a:p>
          <a:p>
            <a:pPr marL="0" indent="0">
              <a:buNone/>
            </a:pPr>
            <a:endParaRPr lang="es-MX" b="1" dirty="0">
              <a:latin typeface="Montserrat Medium" panose="00000600000000000000" pitchFamily="2" charset="0"/>
            </a:endParaRPr>
          </a:p>
          <a:p>
            <a:pPr marL="0" indent="0">
              <a:buNone/>
            </a:pPr>
            <a:r>
              <a:rPr lang="es-MX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Capítulo III.</a:t>
            </a:r>
          </a:p>
          <a:p>
            <a:r>
              <a:rPr lang="es-MX" b="1" dirty="0">
                <a:latin typeface="Montserrat Medium" panose="00000600000000000000" pitchFamily="2" charset="0"/>
              </a:rPr>
              <a:t>Políticas de Aplicabilidad</a:t>
            </a:r>
          </a:p>
          <a:p>
            <a:endParaRPr lang="es-MX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61B7F578-E7F5-91C1-C291-12D686B7515B}"/>
              </a:ext>
            </a:extLst>
          </p:cNvPr>
          <p:cNvSpPr txBox="1">
            <a:spLocks/>
          </p:cNvSpPr>
          <p:nvPr/>
        </p:nvSpPr>
        <p:spPr>
          <a:xfrm>
            <a:off x="0" y="1221698"/>
            <a:ext cx="1154243" cy="4414604"/>
          </a:xfrm>
          <a:prstGeom prst="rect">
            <a:avLst/>
          </a:prstGeom>
          <a:solidFill>
            <a:srgbClr val="1E563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Montserrat Medium" pitchFamily="2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2791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6C448-924F-56EE-32E0-9B2FF2841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81037"/>
            <a:ext cx="12192000" cy="701337"/>
          </a:xfrm>
          <a:solidFill>
            <a:srgbClr val="1E563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s-MX" sz="3200" b="1" dirty="0">
                <a:solidFill>
                  <a:schemeClr val="lt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Montserrat Medium" pitchFamily="2" charset="0"/>
                <a:ea typeface="+mn-ea"/>
                <a:cs typeface="+mn-cs"/>
              </a:rPr>
              <a:t>Estructura y Contenido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C6DB2D-9244-B408-9574-8C80E348B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80160" y="1825625"/>
            <a:ext cx="10073640" cy="373697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>
              <a:buNone/>
            </a:pPr>
            <a:r>
              <a:rPr lang="es-MX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Capítulo IV.</a:t>
            </a:r>
          </a:p>
          <a:p>
            <a:pPr marL="0" indent="0">
              <a:buNone/>
            </a:pP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Políticas de distribución de competencias y responsabilidades</a:t>
            </a:r>
          </a:p>
          <a:p>
            <a:pPr marL="0" indent="0">
              <a:buNone/>
            </a:pPr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>
              <a:buNone/>
            </a:pPr>
            <a:r>
              <a:rPr lang="es-MX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Capítulo V.</a:t>
            </a:r>
          </a:p>
          <a:p>
            <a:pPr marL="0" indent="0">
              <a:buNone/>
            </a:pP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Políticas para la publicación y actualización</a:t>
            </a:r>
          </a:p>
          <a:p>
            <a:pPr marL="0" indent="0">
              <a:buNone/>
            </a:pPr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marL="0" indent="0">
              <a:buNone/>
            </a:pPr>
            <a:r>
              <a:rPr lang="es-MX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Capítulo VI.</a:t>
            </a:r>
          </a:p>
          <a:p>
            <a:pPr marL="0" indent="0">
              <a:buNone/>
            </a:pP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Políticas para la verificación y Vigilancia</a:t>
            </a:r>
          </a:p>
          <a:p>
            <a:pPr marL="0" indent="0">
              <a:buNone/>
            </a:pPr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EC9EA9C1-BA42-3800-2DA5-AEFC9085A65F}"/>
              </a:ext>
            </a:extLst>
          </p:cNvPr>
          <p:cNvSpPr txBox="1">
            <a:spLocks/>
          </p:cNvSpPr>
          <p:nvPr/>
        </p:nvSpPr>
        <p:spPr>
          <a:xfrm>
            <a:off x="11037757" y="1382374"/>
            <a:ext cx="1154243" cy="3921146"/>
          </a:xfrm>
          <a:prstGeom prst="rect">
            <a:avLst/>
          </a:prstGeom>
          <a:solidFill>
            <a:srgbClr val="1E563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Montserrat Medium" pitchFamily="2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3545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B4E03-FA0B-E955-C40C-35AAE6634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652072"/>
            <a:ext cx="3932237" cy="1600200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MX" sz="2400" dirty="0">
                <a:latin typeface="Montserrat Medium" panose="00000600000000000000" pitchFamily="2" charset="0"/>
              </a:rPr>
              <a:t>Capítulo I:</a:t>
            </a:r>
            <a:br>
              <a:rPr lang="es-MX" dirty="0">
                <a:latin typeface="Montserrat Medium" panose="00000600000000000000" pitchFamily="2" charset="0"/>
              </a:rPr>
            </a:br>
            <a:r>
              <a:rPr lang="es-MX" b="1" dirty="0">
                <a:latin typeface="Montserrat Medium" panose="00000600000000000000" pitchFamily="2" charset="0"/>
              </a:rPr>
              <a:t>Disposiciones Generales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6CCAD9DD-6135-4601-EE8C-C9D7EC1BA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3011259"/>
            <a:ext cx="1659574" cy="1704176"/>
          </a:xfr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Diagrama de flujo: proceso alternativo 2">
            <a:extLst>
              <a:ext uri="{FF2B5EF4-FFF2-40B4-BE49-F238E27FC236}">
                <a16:creationId xmlns:a16="http://schemas.microsoft.com/office/drawing/2014/main" id="{882CF5B0-89CF-AFCA-AC42-A32191A860C0}"/>
              </a:ext>
            </a:extLst>
          </p:cNvPr>
          <p:cNvSpPr/>
          <p:nvPr/>
        </p:nvSpPr>
        <p:spPr>
          <a:xfrm>
            <a:off x="5339379" y="690055"/>
            <a:ext cx="6145618" cy="635826"/>
          </a:xfrm>
          <a:prstGeom prst="flowChartAlternateProcess">
            <a:avLst/>
          </a:prstGeom>
          <a:solidFill>
            <a:srgbClr val="68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3200" b="1" dirty="0">
                <a:latin typeface="Montserrat Medium" panose="00000600000000000000" pitchFamily="2" charset="0"/>
              </a:rPr>
              <a:t>Aspectos relevantes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7AD936-A478-FA6F-9003-29CBC34BFFAB}"/>
              </a:ext>
            </a:extLst>
          </p:cNvPr>
          <p:cNvSpPr txBox="1">
            <a:spLocks/>
          </p:cNvSpPr>
          <p:nvPr/>
        </p:nvSpPr>
        <p:spPr>
          <a:xfrm>
            <a:off x="5339379" y="1789112"/>
            <a:ext cx="6134754" cy="37369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- </a:t>
            </a:r>
            <a:r>
              <a:rPr lang="es-MX" sz="28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OBLIGATORIEDAD</a:t>
            </a:r>
          </a:p>
          <a:p>
            <a:pPr algn="just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Son de Observancia obligatoria en el país para Sujetos Obligados y las Autoridades Garantes.</a:t>
            </a: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r>
              <a:rPr lang="es-MX" sz="28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- OBJETO Y FINALIDAD</a:t>
            </a:r>
          </a:p>
          <a:p>
            <a:pPr algn="just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Se establecen políticas, formatos, Criterios y Plazos, con la finalidad de homologar la publicación, actualización y conservación de la información correspondiente a las obligaciones de transparencia</a:t>
            </a: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5" name="Marcador de texto 10">
            <a:extLst>
              <a:ext uri="{FF2B5EF4-FFF2-40B4-BE49-F238E27FC236}">
                <a16:creationId xmlns:a16="http://schemas.microsoft.com/office/drawing/2014/main" id="{4E6F1C9E-4EFA-3295-F09C-7FCF830D161F}"/>
              </a:ext>
            </a:extLst>
          </p:cNvPr>
          <p:cNvSpPr txBox="1">
            <a:spLocks/>
          </p:cNvSpPr>
          <p:nvPr/>
        </p:nvSpPr>
        <p:spPr>
          <a:xfrm>
            <a:off x="1669574" y="3429000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99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B4FD8-9F3A-A02D-6999-6F38C0808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E2050-0C1F-87A9-127F-FEB420FFF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652072"/>
            <a:ext cx="3932237" cy="1600200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MX" sz="2400" dirty="0">
                <a:latin typeface="Montserrat Medium" panose="00000600000000000000" pitchFamily="2" charset="0"/>
              </a:rPr>
              <a:t>Capítulo I:</a:t>
            </a:r>
            <a:br>
              <a:rPr lang="es-MX" dirty="0">
                <a:latin typeface="Montserrat Medium" panose="00000600000000000000" pitchFamily="2" charset="0"/>
              </a:rPr>
            </a:br>
            <a:r>
              <a:rPr lang="es-MX" b="1" dirty="0">
                <a:latin typeface="Montserrat Medium" panose="00000600000000000000" pitchFamily="2" charset="0"/>
              </a:rPr>
              <a:t>Disposiciones Generales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FF24F59E-FB2C-CE4D-4305-B96F80035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3011259"/>
            <a:ext cx="1659574" cy="1704176"/>
          </a:xfr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s-MX" dirty="0">
              <a:latin typeface="Montserrat Medium" panose="00000600000000000000" pitchFamily="2" charset="0"/>
            </a:endParaRPr>
          </a:p>
          <a:p>
            <a:pPr algn="just"/>
            <a:br>
              <a:rPr lang="es-MX" sz="2000" dirty="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Diagrama de flujo: proceso alternativo 2">
            <a:extLst>
              <a:ext uri="{FF2B5EF4-FFF2-40B4-BE49-F238E27FC236}">
                <a16:creationId xmlns:a16="http://schemas.microsoft.com/office/drawing/2014/main" id="{2D17E9C6-AB5B-B24A-6091-E410B8D5C011}"/>
              </a:ext>
            </a:extLst>
          </p:cNvPr>
          <p:cNvSpPr/>
          <p:nvPr/>
        </p:nvSpPr>
        <p:spPr>
          <a:xfrm>
            <a:off x="5339379" y="690055"/>
            <a:ext cx="6145618" cy="635826"/>
          </a:xfrm>
          <a:prstGeom prst="flowChartAlternateProcess">
            <a:avLst/>
          </a:prstGeom>
          <a:solidFill>
            <a:srgbClr val="68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3200" b="1" dirty="0">
                <a:latin typeface="Montserrat Medium" panose="00000600000000000000" pitchFamily="2" charset="0"/>
              </a:rPr>
              <a:t>Aspectos relevantes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0E09E6-CA33-61D7-C2F8-1ACBA8F21C78}"/>
              </a:ext>
            </a:extLst>
          </p:cNvPr>
          <p:cNvSpPr txBox="1">
            <a:spLocks/>
          </p:cNvSpPr>
          <p:nvPr/>
        </p:nvSpPr>
        <p:spPr>
          <a:xfrm>
            <a:off x="5339379" y="1789112"/>
            <a:ext cx="6134754" cy="37369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0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- </a:t>
            </a:r>
            <a:r>
              <a:rPr lang="es-MX" sz="28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GLOSARIO DE TÉRMINOS</a:t>
            </a:r>
          </a:p>
          <a:p>
            <a:pPr algn="just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También se definen conceptos clave como: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Ejercicio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Fecha de Actualización.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Periodo de Conservación.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Información vigente.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Obligaciones comunes y específicas.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Datos Personales.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Tabla de Aplicabilidad y Tabla de Actualización y Conservación.</a:t>
            </a:r>
          </a:p>
          <a:p>
            <a:pPr algn="just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Sujetos Obligados: Concentrador, Directo e Indirecto. </a:t>
            </a: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5" name="Marcador de texto 10">
            <a:extLst>
              <a:ext uri="{FF2B5EF4-FFF2-40B4-BE49-F238E27FC236}">
                <a16:creationId xmlns:a16="http://schemas.microsoft.com/office/drawing/2014/main" id="{E47DC907-A9E6-353B-9D74-78A78A783743}"/>
              </a:ext>
            </a:extLst>
          </p:cNvPr>
          <p:cNvSpPr txBox="1">
            <a:spLocks/>
          </p:cNvSpPr>
          <p:nvPr/>
        </p:nvSpPr>
        <p:spPr>
          <a:xfrm>
            <a:off x="1669574" y="3429000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58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F6F50C-1DC9-6909-D798-82C7C17BF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9068" y="624840"/>
            <a:ext cx="5682932" cy="1432560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r>
              <a:rPr lang="es-MX" sz="2400" dirty="0">
                <a:solidFill>
                  <a:schemeClr val="lt1"/>
                </a:solidFill>
                <a:latin typeface="Montserrat Medium" panose="00000600000000000000" pitchFamily="2" charset="0"/>
              </a:rPr>
              <a:t>Capitulo II</a:t>
            </a:r>
            <a:br>
              <a:rPr lang="es-MX" dirty="0">
                <a:solidFill>
                  <a:schemeClr val="lt1"/>
                </a:solidFill>
                <a:latin typeface="Montserrat Medium" panose="00000600000000000000" pitchFamily="2" charset="0"/>
              </a:rPr>
            </a:br>
            <a:r>
              <a:rPr lang="es-MX" b="1" dirty="0">
                <a:solidFill>
                  <a:schemeClr val="lt1"/>
                </a:solidFill>
                <a:latin typeface="Montserrat Medium" panose="00000600000000000000" pitchFamily="2" charset="0"/>
              </a:rPr>
              <a:t>De las Políticas de Calidad, Difusión y Accesibilidad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AE052175-446C-606B-2198-DF2366296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just"/>
            <a:endParaRPr lang="es-MX" dirty="0"/>
          </a:p>
          <a:p>
            <a:pPr algn="just"/>
            <a:endParaRPr lang="es-MX" dirty="0"/>
          </a:p>
        </p:txBody>
      </p:sp>
      <p:sp>
        <p:nvSpPr>
          <p:cNvPr id="3" name="Diagrama de flujo: proceso alternativo 2">
            <a:extLst>
              <a:ext uri="{FF2B5EF4-FFF2-40B4-BE49-F238E27FC236}">
                <a16:creationId xmlns:a16="http://schemas.microsoft.com/office/drawing/2014/main" id="{B5CE1443-2D21-8460-C501-3948F0103210}"/>
              </a:ext>
            </a:extLst>
          </p:cNvPr>
          <p:cNvSpPr/>
          <p:nvPr/>
        </p:nvSpPr>
        <p:spPr>
          <a:xfrm>
            <a:off x="358281" y="792252"/>
            <a:ext cx="4413744" cy="635826"/>
          </a:xfrm>
          <a:prstGeom prst="flowChartAlternateProcess">
            <a:avLst/>
          </a:prstGeom>
          <a:solidFill>
            <a:srgbClr val="68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3200" b="1" dirty="0">
                <a:latin typeface="Montserrat Medium" panose="00000600000000000000" pitchFamily="2" charset="0"/>
              </a:rPr>
              <a:t>Aspectos relevantes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CCDC7F-424C-B6EB-7593-74B9CF2EAA36}"/>
              </a:ext>
            </a:extLst>
          </p:cNvPr>
          <p:cNvSpPr txBox="1">
            <a:spLocks/>
          </p:cNvSpPr>
          <p:nvPr/>
        </p:nvSpPr>
        <p:spPr>
          <a:xfrm>
            <a:off x="1" y="1917780"/>
            <a:ext cx="5958840" cy="37369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6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Se establecen Directrices para que la información pública cumpla con criterios de:</a:t>
            </a:r>
          </a:p>
          <a:p>
            <a:pPr algn="just"/>
            <a:endParaRPr lang="es-MX" sz="20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Calidad.</a:t>
            </a: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Se publique en datos abiertos y accesibles</a:t>
            </a: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Integre diversas perspectivas de inclusión como el género, discapacidad o lenguas indígena.</a:t>
            </a: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8" name="Marcador de texto 10">
            <a:extLst>
              <a:ext uri="{FF2B5EF4-FFF2-40B4-BE49-F238E27FC236}">
                <a16:creationId xmlns:a16="http://schemas.microsoft.com/office/drawing/2014/main" id="{1A4835DD-42BF-E775-74B9-778DCCFBEED2}"/>
              </a:ext>
            </a:extLst>
          </p:cNvPr>
          <p:cNvSpPr txBox="1">
            <a:spLocks/>
          </p:cNvSpPr>
          <p:nvPr/>
        </p:nvSpPr>
        <p:spPr>
          <a:xfrm>
            <a:off x="8505507" y="3163659"/>
            <a:ext cx="1659574" cy="1704176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9" name="Marcador de texto 10">
            <a:extLst>
              <a:ext uri="{FF2B5EF4-FFF2-40B4-BE49-F238E27FC236}">
                <a16:creationId xmlns:a16="http://schemas.microsoft.com/office/drawing/2014/main" id="{3F2CF510-EF87-D1DE-D7C8-648FBF85266A}"/>
              </a:ext>
            </a:extLst>
          </p:cNvPr>
          <p:cNvSpPr txBox="1">
            <a:spLocks/>
          </p:cNvSpPr>
          <p:nvPr/>
        </p:nvSpPr>
        <p:spPr>
          <a:xfrm>
            <a:off x="9335294" y="3581400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263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BB43B-86B5-8513-702E-753421342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F58B00-A893-9A46-D916-616D2E68B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9068" y="624840"/>
            <a:ext cx="5682932" cy="1432560"/>
          </a:xfrm>
          <a:solidFill>
            <a:srgbClr val="1E563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s-MX" sz="2700" dirty="0">
                <a:solidFill>
                  <a:schemeClr val="lt1"/>
                </a:solidFill>
                <a:latin typeface="Montserrat Medium" panose="00000600000000000000" pitchFamily="2" charset="0"/>
              </a:rPr>
              <a:t>Capitulo II</a:t>
            </a:r>
            <a:br>
              <a:rPr lang="es-MX" dirty="0">
                <a:solidFill>
                  <a:schemeClr val="lt1"/>
                </a:solidFill>
                <a:latin typeface="Montserrat Medium" panose="00000600000000000000" pitchFamily="2" charset="0"/>
              </a:rPr>
            </a:br>
            <a:r>
              <a:rPr lang="es-MX" sz="3600" b="1" dirty="0">
                <a:solidFill>
                  <a:schemeClr val="lt1"/>
                </a:solidFill>
                <a:latin typeface="Montserrat Medium" panose="00000600000000000000" pitchFamily="2" charset="0"/>
              </a:rPr>
              <a:t>De las </a:t>
            </a:r>
            <a:r>
              <a:rPr lang="es-MX" b="1" dirty="0">
                <a:solidFill>
                  <a:schemeClr val="lt1"/>
                </a:solidFill>
                <a:latin typeface="Montserrat Medium" panose="00000600000000000000" pitchFamily="2" charset="0"/>
              </a:rPr>
              <a:t>Políticas</a:t>
            </a:r>
            <a:r>
              <a:rPr lang="es-MX" sz="3600" b="1" dirty="0">
                <a:solidFill>
                  <a:schemeClr val="lt1"/>
                </a:solidFill>
                <a:latin typeface="Montserrat Medium" panose="00000600000000000000" pitchFamily="2" charset="0"/>
              </a:rPr>
              <a:t> de Calidad, Difusión y Accesibilidad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7F4D01C-309B-D078-EC03-C03D1D5C5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just"/>
            <a:endParaRPr lang="es-MX" dirty="0"/>
          </a:p>
          <a:p>
            <a:pPr algn="just"/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99BAD9-68D0-E029-2F42-722638CCB493}"/>
              </a:ext>
            </a:extLst>
          </p:cNvPr>
          <p:cNvSpPr txBox="1">
            <a:spLocks/>
          </p:cNvSpPr>
          <p:nvPr/>
        </p:nvSpPr>
        <p:spPr>
          <a:xfrm>
            <a:off x="839788" y="1917781"/>
            <a:ext cx="5256212" cy="2950054"/>
          </a:xfrm>
          <a:prstGeom prst="rect">
            <a:avLst/>
          </a:prstGeom>
          <a:noFill/>
          <a:ln w="38100" cap="flat" cmpd="sng" algn="ctr">
            <a:solidFill>
              <a:srgbClr val="680000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400" b="1" dirty="0">
                <a:ln w="0"/>
                <a:solidFill>
                  <a:srgbClr val="68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 Principios</a:t>
            </a:r>
          </a:p>
          <a:p>
            <a:pPr algn="just"/>
            <a:endParaRPr lang="es-MX" sz="1800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Veraz. • Confiable • Oportuna. </a:t>
            </a: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Congruente • Integral • Actualizada.</a:t>
            </a: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ctr"/>
            <a:r>
              <a:rPr lang="es-MX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• Accesible • Comprensible • Verificable.</a:t>
            </a:r>
          </a:p>
          <a:p>
            <a:pPr algn="just"/>
            <a:endParaRPr lang="es-MX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pPr algn="just"/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  <p:sp>
        <p:nvSpPr>
          <p:cNvPr id="8" name="Marcador de texto 10">
            <a:extLst>
              <a:ext uri="{FF2B5EF4-FFF2-40B4-BE49-F238E27FC236}">
                <a16:creationId xmlns:a16="http://schemas.microsoft.com/office/drawing/2014/main" id="{4655D4D0-8828-90CB-4F88-311FBEFFA891}"/>
              </a:ext>
            </a:extLst>
          </p:cNvPr>
          <p:cNvSpPr txBox="1">
            <a:spLocks/>
          </p:cNvSpPr>
          <p:nvPr/>
        </p:nvSpPr>
        <p:spPr>
          <a:xfrm>
            <a:off x="8505507" y="3163659"/>
            <a:ext cx="1659574" cy="1704176"/>
          </a:xfrm>
          <a:prstGeom prst="rect">
            <a:avLst/>
          </a:prstGeom>
          <a:solidFill>
            <a:srgbClr val="EE000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9" name="Marcador de texto 10">
            <a:extLst>
              <a:ext uri="{FF2B5EF4-FFF2-40B4-BE49-F238E27FC236}">
                <a16:creationId xmlns:a16="http://schemas.microsoft.com/office/drawing/2014/main" id="{47FE90B5-621A-22B7-5236-ECE073932124}"/>
              </a:ext>
            </a:extLst>
          </p:cNvPr>
          <p:cNvSpPr txBox="1">
            <a:spLocks/>
          </p:cNvSpPr>
          <p:nvPr/>
        </p:nvSpPr>
        <p:spPr>
          <a:xfrm>
            <a:off x="9335294" y="3581400"/>
            <a:ext cx="1659574" cy="170417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>
              <a:latin typeface="Montserrat Medium" panose="00000600000000000000" pitchFamily="2" charset="0"/>
            </a:endParaRPr>
          </a:p>
          <a:p>
            <a:pPr algn="just"/>
            <a:br>
              <a:rPr lang="es-MX" sz="2000">
                <a:solidFill>
                  <a:schemeClr val="bg1"/>
                </a:solidFill>
                <a:latin typeface="Montserrat Medium" panose="00000600000000000000" pitchFamily="2" charset="0"/>
              </a:rPr>
            </a:br>
            <a:endParaRPr lang="es-MX" sz="20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5" name="Marcador de contenido 3">
            <a:extLst>
              <a:ext uri="{FF2B5EF4-FFF2-40B4-BE49-F238E27FC236}">
                <a16:creationId xmlns:a16="http://schemas.microsoft.com/office/drawing/2014/main" id="{1680430B-3D9C-06F1-F7F6-59BDB81AD9AD}"/>
              </a:ext>
            </a:extLst>
          </p:cNvPr>
          <p:cNvSpPr txBox="1">
            <a:spLocks/>
          </p:cNvSpPr>
          <p:nvPr/>
        </p:nvSpPr>
        <p:spPr>
          <a:xfrm>
            <a:off x="0" y="989012"/>
            <a:ext cx="6509068" cy="467829"/>
          </a:xfrm>
          <a:prstGeom prst="rect">
            <a:avLst/>
          </a:prstGeom>
          <a:solidFill>
            <a:srgbClr val="680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Medium" panose="00000600000000000000" pitchFamily="2" charset="0"/>
              </a:rPr>
              <a:t>Calidad de la Información</a:t>
            </a:r>
            <a:endParaRPr lang="es-MX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  <a:p>
            <a:endParaRPr lang="es-MX" b="1" dirty="0">
              <a:ln w="0"/>
              <a:solidFill>
                <a:srgbClr val="68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26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TM04033927[[fn=Evento principal]]</Template>
  <TotalTime>15246</TotalTime>
  <Words>1182</Words>
  <Application>Microsoft Office PowerPoint</Application>
  <PresentationFormat>Panorámica</PresentationFormat>
  <Paragraphs>281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Montserrat Black</vt:lpstr>
      <vt:lpstr>Montserrat Medium</vt:lpstr>
      <vt:lpstr>Montserrat SemiBold</vt:lpstr>
      <vt:lpstr>Tema de Office</vt:lpstr>
      <vt:lpstr>Lineamientos Técnicos Generales para la Publicación, Homologación y Estandarización de las Obligaciones de Transparencia</vt:lpstr>
      <vt:lpstr>Objetivo de la Capacitación</vt:lpstr>
      <vt:lpstr>Presentación de PowerPoint</vt:lpstr>
      <vt:lpstr>Estructura y Contenido</vt:lpstr>
      <vt:lpstr>Estructura y Contenido</vt:lpstr>
      <vt:lpstr>Capítulo I: Disposiciones Generales</vt:lpstr>
      <vt:lpstr>Capítulo I: Disposiciones Generales</vt:lpstr>
      <vt:lpstr>Capitulo II De las Políticas de Calidad, Difusión y Accesibilidad</vt:lpstr>
      <vt:lpstr>Capitulo II De las Políticas de Calidad, Difusión y Accesibilidad</vt:lpstr>
      <vt:lpstr>Capitulo II De las Políticas de Calidad, Difusión y Accesibilidad</vt:lpstr>
      <vt:lpstr>Presentación de PowerPoint</vt:lpstr>
      <vt:lpstr>Capítulo III: Políticas de Aplicabilidad</vt:lpstr>
      <vt:lpstr>Presentación de PowerPoint</vt:lpstr>
      <vt:lpstr>Capítulo IV: Políticas de Distribución de Competencias</vt:lpstr>
      <vt:lpstr>Capítulo IV: Políticas de Distribución de Competencias</vt:lpstr>
      <vt:lpstr>Capítulo V: Políticas para la publicación y actualización</vt:lpstr>
      <vt:lpstr>Capítulo V: Políticas para la publicación y actualización</vt:lpstr>
      <vt:lpstr>Capítulo VI: Políticas para la verificación y Vigilancia</vt:lpstr>
      <vt:lpstr>Finalización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Transparencia y acceso a la Información Pública</dc:title>
  <dc:creator>Auxiliar Jurídico</dc:creator>
  <cp:lastModifiedBy>ITAIBCS CONTABILIDAD</cp:lastModifiedBy>
  <cp:revision>264</cp:revision>
  <cp:lastPrinted>2019-11-06T20:22:11Z</cp:lastPrinted>
  <dcterms:created xsi:type="dcterms:W3CDTF">2018-10-24T17:27:15Z</dcterms:created>
  <dcterms:modified xsi:type="dcterms:W3CDTF">2026-05-18T22:43:01Z</dcterms:modified>
</cp:coreProperties>
</file>